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custDataLst>
    <p:tags r:id="rId2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>
        <p:scale>
          <a:sx n="82" d="100"/>
          <a:sy n="82" d="100"/>
        </p:scale>
        <p:origin x="-81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9F76D-5CD7-43D6-96E5-A66395C62DF1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D9FB1-EB7F-460C-AA73-5E6E1C9F15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70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F395E-17ED-4062-B0BE-DEA144BAA17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9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312367"/>
          </a:xfrm>
        </p:spPr>
        <p:txBody>
          <a:bodyPr>
            <a:normAutofit/>
          </a:bodyPr>
          <a:lstStyle/>
          <a:p>
            <a:r>
              <a:rPr lang="ru-RU" sz="3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>Білім</a:t>
            </a:r>
            <a:r>
              <a:rPr lang="ru-RU" sz="3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> беру </a:t>
            </a:r>
            <a:r>
              <a:rPr lang="ru-RU" sz="3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>парадигмасының мәні және педагогикалық</a:t>
            </a:r>
            <a:r>
              <a:rPr lang="ru-RU" sz="3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/>
            </a:r>
            <a:br>
              <a:rPr lang="ru-RU" sz="3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</a:br>
            <a:r>
              <a:rPr lang="ru-RU" sz="3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>өркениет кезеңдері</a:t>
            </a:r>
            <a:endParaRPr lang="ru-RU" sz="3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KZ 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5976664"/>
          </a:xfrm>
        </p:spPr>
        <p:txBody>
          <a:bodyPr/>
          <a:lstStyle/>
          <a:p>
            <a:pPr algn="just"/>
            <a:r>
              <a:rPr lang="ru-RU" dirty="0" err="1" smtClean="0">
                <a:latin typeface="KZ Times New Roman" pitchFamily="18" charset="0"/>
              </a:rPr>
              <a:t>Бұл парадигмада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бағалау аспектісі</a:t>
            </a:r>
            <a:r>
              <a:rPr lang="ru-RU" dirty="0" smtClean="0">
                <a:latin typeface="KZ Times New Roman" pitchFamily="18" charset="0"/>
              </a:rPr>
              <a:t> «</a:t>
            </a:r>
            <a:r>
              <a:rPr lang="ru-RU" dirty="0" err="1" smtClean="0">
                <a:latin typeface="KZ Times New Roman" pitchFamily="18" charset="0"/>
              </a:rPr>
              <a:t>жойылады</a:t>
            </a:r>
            <a:r>
              <a:rPr lang="ru-RU" dirty="0" smtClean="0">
                <a:latin typeface="KZ Times New Roman" pitchFamily="18" charset="0"/>
              </a:rPr>
              <a:t>», </a:t>
            </a:r>
            <a:r>
              <a:rPr lang="ru-RU" dirty="0" err="1" smtClean="0">
                <a:latin typeface="KZ Times New Roman" pitchFamily="18" charset="0"/>
              </a:rPr>
              <a:t>себебі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бағалау обьектісі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болмайды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тұлға.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Ол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біртұтастың бір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бөлігі ретінде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ғана шығады.</a:t>
            </a:r>
            <a:r>
              <a:rPr lang="ru-RU" dirty="0" smtClean="0">
                <a:latin typeface="KZ Times New Roman" pitchFamily="18" charset="0"/>
              </a:rPr>
              <a:t> 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 </a:t>
            </a:r>
            <a:r>
              <a:rPr lang="ru-RU" dirty="0" err="1" smtClean="0">
                <a:latin typeface="KZ Times New Roman" pitchFamily="18" charset="0"/>
              </a:rPr>
              <a:t>Экзоретикалық </a:t>
            </a:r>
            <a:r>
              <a:rPr lang="ru-RU" dirty="0" smtClean="0">
                <a:latin typeface="KZ Times New Roman" pitchFamily="18" charset="0"/>
              </a:rPr>
              <a:t>парадигма </a:t>
            </a:r>
            <a:r>
              <a:rPr lang="ru-RU" dirty="0" err="1" smtClean="0">
                <a:latin typeface="KZ Times New Roman" pitchFamily="18" charset="0"/>
              </a:rPr>
              <a:t>өркениеттерге белгілі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болған</a:t>
            </a:r>
            <a:r>
              <a:rPr lang="ru-RU" dirty="0" smtClean="0">
                <a:latin typeface="KZ Times New Roman" pitchFamily="18" charset="0"/>
              </a:rPr>
              <a:t>: Египет, Вавилон, Индия, </a:t>
            </a:r>
            <a:r>
              <a:rPr lang="ru-RU" dirty="0" err="1" smtClean="0">
                <a:latin typeface="KZ Times New Roman" pitchFamily="18" charset="0"/>
              </a:rPr>
              <a:t>Америкаға.</a:t>
            </a:r>
            <a:r>
              <a:rPr lang="ru-RU" dirty="0" smtClean="0">
                <a:latin typeface="KZ Times New Roman" pitchFamily="18" charset="0"/>
              </a:rPr>
              <a:t> Пифагор, Тибет </a:t>
            </a:r>
            <a:r>
              <a:rPr lang="ru-RU" dirty="0" err="1" smtClean="0">
                <a:latin typeface="KZ Times New Roman" pitchFamily="18" charset="0"/>
              </a:rPr>
              <a:t>ламасы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проваславтық әулие мектептері</a:t>
            </a:r>
            <a:r>
              <a:rPr lang="ru-RU" dirty="0" smtClean="0">
                <a:latin typeface="KZ Times New Roman" pitchFamily="18" charset="0"/>
              </a:rPr>
              <a:t> осы </a:t>
            </a:r>
            <a:r>
              <a:rPr lang="ru-RU" dirty="0" err="1" smtClean="0">
                <a:latin typeface="KZ Times New Roman" pitchFamily="18" charset="0"/>
              </a:rPr>
              <a:t>парадигмаға негізделсе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рухани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дәстүрді алып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жүрушілер экзотерикалық механиканы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игере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білген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көрсетіледі</a:t>
            </a:r>
            <a:r>
              <a:rPr lang="ru-RU" dirty="0" smtClean="0">
                <a:latin typeface="KZ 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>Дәстүрлі-консервативтік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>(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>білімдік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>)  парадигма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KZ Times New Roman" pitchFamily="18" charset="0"/>
              </a:rPr>
              <a:t>Бұл </a:t>
            </a:r>
            <a:r>
              <a:rPr lang="ru-RU" dirty="0" smtClean="0">
                <a:latin typeface="KZ Times New Roman" pitchFamily="18" charset="0"/>
              </a:rPr>
              <a:t>парадигма </a:t>
            </a:r>
            <a:r>
              <a:rPr lang="ru-RU" dirty="0" err="1" smtClean="0">
                <a:latin typeface="KZ Times New Roman" pitchFamily="18" charset="0"/>
              </a:rPr>
              <a:t>негізінде</a:t>
            </a:r>
            <a:r>
              <a:rPr lang="ru-RU" dirty="0" smtClean="0">
                <a:latin typeface="KZ Times New Roman" pitchFamily="18" charset="0"/>
              </a:rPr>
              <a:t>  «</a:t>
            </a:r>
            <a:r>
              <a:rPr lang="ru-RU" dirty="0" err="1" smtClean="0">
                <a:latin typeface="KZ Times New Roman" pitchFamily="18" charset="0"/>
              </a:rPr>
              <a:t>жинақтау</a:t>
            </a:r>
            <a:r>
              <a:rPr lang="ru-RU" dirty="0" smtClean="0">
                <a:latin typeface="KZ Times New Roman" pitchFamily="18" charset="0"/>
              </a:rPr>
              <a:t>» </a:t>
            </a:r>
            <a:r>
              <a:rPr lang="ru-RU" dirty="0" err="1" smtClean="0">
                <a:latin typeface="KZ Times New Roman" pitchFamily="18" charset="0"/>
              </a:rPr>
              <a:t>идеясы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яғни мектептің </a:t>
            </a:r>
            <a:r>
              <a:rPr lang="ru-RU" dirty="0" smtClean="0">
                <a:latin typeface="KZ Times New Roman" pitchFamily="18" charset="0"/>
              </a:rPr>
              <a:t>«</a:t>
            </a:r>
            <a:r>
              <a:rPr lang="ru-RU" dirty="0" err="1" smtClean="0">
                <a:latin typeface="KZ Times New Roman" pitchFamily="18" charset="0"/>
              </a:rPr>
              <a:t>жинақтаушы</a:t>
            </a:r>
            <a:r>
              <a:rPr lang="ru-RU" dirty="0" smtClean="0">
                <a:latin typeface="KZ Times New Roman" pitchFamily="18" charset="0"/>
              </a:rPr>
              <a:t>», </a:t>
            </a:r>
            <a:r>
              <a:rPr lang="ru-RU" dirty="0" err="1" smtClean="0">
                <a:latin typeface="KZ Times New Roman" pitchFamily="18" charset="0"/>
              </a:rPr>
              <a:t>консервативтік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идеясы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жатыр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Оның мақсаты болып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жас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kk-KZ" dirty="0" err="1" smtClean="0">
                <a:latin typeface="KZ Times New Roman" pitchFamily="18" charset="0"/>
              </a:rPr>
              <a:t>ұ</a:t>
            </a:r>
            <a:r>
              <a:rPr lang="ru-RU" dirty="0" err="1" smtClean="0">
                <a:latin typeface="KZ Times New Roman" pitchFamily="18" charset="0"/>
              </a:rPr>
              <a:t>рпаққа  мәдени мұраны 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идеалды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және құндылықтарды (олардың индивидуалды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дамуы</a:t>
            </a:r>
            <a:r>
              <a:rPr lang="ru-RU" dirty="0" smtClean="0">
                <a:latin typeface="KZ Times New Roman" pitchFamily="18" charset="0"/>
              </a:rPr>
              <a:t> мен </a:t>
            </a:r>
            <a:r>
              <a:rPr lang="ru-RU" dirty="0" err="1" smtClean="0">
                <a:latin typeface="KZ Times New Roman" pitchFamily="18" charset="0"/>
              </a:rPr>
              <a:t>әлеуметтік тәртіпті сақауы үшін нлес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қосатын </a:t>
            </a:r>
            <a:r>
              <a:rPr lang="ru-RU" dirty="0" smtClean="0">
                <a:latin typeface="KZ Times New Roman" pitchFamily="18" charset="0"/>
              </a:rPr>
              <a:t>) беру мен оны </a:t>
            </a:r>
            <a:r>
              <a:rPr lang="ru-RU" dirty="0" err="1" smtClean="0">
                <a:latin typeface="KZ Times New Roman" pitchFamily="18" charset="0"/>
              </a:rPr>
              <a:t>сақтау табылады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Сондықтан мектеп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бағдарламаларының  мазмұны базалық, уақытпен сыналған  білімдерден</a:t>
            </a:r>
            <a:r>
              <a:rPr lang="ru-RU" dirty="0" smtClean="0">
                <a:latin typeface="KZ Times New Roman" pitchFamily="18" charset="0"/>
              </a:rPr>
              <a:t> , </a:t>
            </a:r>
            <a:r>
              <a:rPr lang="ru-RU" dirty="0" err="1" smtClean="0">
                <a:latin typeface="KZ Times New Roman" pitchFamily="18" charset="0"/>
              </a:rPr>
              <a:t>дағдылардан тұруы қажет, ол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балаға функционалдық  сауаттылық </a:t>
            </a:r>
            <a:r>
              <a:rPr lang="ru-RU" dirty="0" smtClean="0">
                <a:latin typeface="KZ Times New Roman" pitchFamily="18" charset="0"/>
              </a:rPr>
              <a:t>пен </a:t>
            </a:r>
            <a:r>
              <a:rPr lang="ru-RU" dirty="0" err="1" smtClean="0">
                <a:latin typeface="KZ Times New Roman" pitchFamily="18" charset="0"/>
              </a:rPr>
              <a:t>әлеуметтік қасиет береді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академиялық бағыт  мектепті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өмірмен байланыстырмайды</a:t>
            </a:r>
            <a:r>
              <a:rPr lang="ru-RU" dirty="0" smtClean="0">
                <a:latin typeface="KZ 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14176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KZ Times New Roman" pitchFamily="18" charset="0"/>
              </a:rPr>
              <a:t/>
            </a:r>
            <a:br>
              <a:rPr lang="ru-RU" dirty="0" smtClean="0">
                <a:latin typeface="KZ Times New Roman" pitchFamily="18" charset="0"/>
              </a:rPr>
            </a:b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Дәстүрлі-консервативтік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(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білімдік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)  парадигма 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үш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постулаты 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бөлінеді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:</a:t>
            </a:r>
            <a:b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</a:br>
            <a:endParaRPr lang="ru-RU" dirty="0">
              <a:ln>
                <a:solidFill>
                  <a:sysClr val="windowText" lastClr="000000"/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971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KZ Times New Roman" pitchFamily="18" charset="0"/>
              </a:rPr>
              <a:t>Бірінші</a:t>
            </a:r>
            <a:r>
              <a:rPr lang="ru-RU" dirty="0" smtClean="0">
                <a:latin typeface="KZ Times New Roman" pitchFamily="18" charset="0"/>
              </a:rPr>
              <a:t> постулат –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негізінде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базалық  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және сәйкес дағды </a:t>
            </a:r>
            <a:r>
              <a:rPr lang="ru-RU" dirty="0" smtClean="0">
                <a:latin typeface="KZ Times New Roman" pitchFamily="18" charset="0"/>
              </a:rPr>
              <a:t>мен </a:t>
            </a:r>
            <a:r>
              <a:rPr lang="ru-RU" dirty="0" err="1" smtClean="0">
                <a:latin typeface="KZ Times New Roman" pitchFamily="18" charset="0"/>
              </a:rPr>
              <a:t>оқу әдістері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біліктер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болуы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керек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Екінші</a:t>
            </a:r>
            <a:r>
              <a:rPr lang="ru-RU" dirty="0" smtClean="0">
                <a:latin typeface="KZ Times New Roman" pitchFamily="18" charset="0"/>
              </a:rPr>
              <a:t> постулат –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мазмұнын нағыз маңызды және қажетті білімдер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құрау керек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жүйесі академиялық сипатта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болады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ғылымның базалық салаларына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бағытталуы қажет</a:t>
            </a:r>
            <a:r>
              <a:rPr lang="ru-RU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Үшіншісі </a:t>
            </a:r>
            <a:r>
              <a:rPr lang="ru-RU" dirty="0" smtClean="0">
                <a:latin typeface="KZ Times New Roman" pitchFamily="18" charset="0"/>
              </a:rPr>
              <a:t>– </a:t>
            </a:r>
            <a:r>
              <a:rPr lang="ru-RU" dirty="0" err="1" smtClean="0">
                <a:latin typeface="KZ Times New Roman" pitchFamily="18" charset="0"/>
              </a:rPr>
              <a:t>гуманистикалық 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мұнда </a:t>
            </a:r>
            <a:r>
              <a:rPr lang="ru-RU" dirty="0" smtClean="0">
                <a:latin typeface="KZ Times New Roman" pitchFamily="18" charset="0"/>
              </a:rPr>
              <a:t>баса </a:t>
            </a:r>
            <a:r>
              <a:rPr lang="ru-RU" dirty="0" err="1" smtClean="0">
                <a:latin typeface="KZ Times New Roman" pitchFamily="18" charset="0"/>
              </a:rPr>
              <a:t>назарды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этикалық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яғни жалпы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адамзаттық құндылықтарға аудару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қажет</a:t>
            </a:r>
            <a:r>
              <a:rPr lang="ru-RU" dirty="0" smtClean="0">
                <a:latin typeface="KZ Times New Roman" pitchFamily="18" charset="0"/>
              </a:rPr>
              <a:t>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Технократтық </a:t>
            </a:r>
            <a:r>
              <a:rPr lang="ru-RU" sz="48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парадигма</a:t>
            </a:r>
            <a:endParaRPr lang="ru-RU" sz="4800" dirty="0">
              <a:ln>
                <a:solidFill>
                  <a:schemeClr val="accent4">
                    <a:lumMod val="50000"/>
                  </a:schemeClr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dirty="0" err="1" smtClean="0">
                <a:latin typeface="KZ Times New Roman" pitchFamily="18" charset="0"/>
              </a:rPr>
              <a:t>Бұл </a:t>
            </a:r>
            <a:r>
              <a:rPr lang="ru-RU" sz="3400" dirty="0" smtClean="0">
                <a:latin typeface="KZ Times New Roman" pitchFamily="18" charset="0"/>
              </a:rPr>
              <a:t>парадигма </a:t>
            </a:r>
            <a:r>
              <a:rPr lang="ru-RU" sz="3400" dirty="0" err="1" smtClean="0">
                <a:latin typeface="KZ Times New Roman" pitchFamily="18" charset="0"/>
              </a:rPr>
              <a:t>жағдайында  оқу-тәрбиелік процесстің нәтижесі </a:t>
            </a:r>
            <a:r>
              <a:rPr lang="ru-RU" sz="3400" dirty="0" smtClean="0">
                <a:latin typeface="KZ Times New Roman" pitchFamily="18" charset="0"/>
              </a:rPr>
              <a:t>«</a:t>
            </a:r>
            <a:r>
              <a:rPr lang="ru-RU" sz="3400" dirty="0" err="1" smtClean="0">
                <a:latin typeface="KZ Times New Roman" pitchFamily="18" charset="0"/>
              </a:rPr>
              <a:t>иә-жоқ</a:t>
            </a:r>
            <a:r>
              <a:rPr lang="ru-RU" sz="3400" dirty="0" smtClean="0">
                <a:latin typeface="KZ Times New Roman" pitchFamily="18" charset="0"/>
              </a:rPr>
              <a:t>», «</a:t>
            </a:r>
            <a:r>
              <a:rPr lang="ru-RU" sz="3400" dirty="0" err="1" smtClean="0">
                <a:latin typeface="KZ Times New Roman" pitchFamily="18" charset="0"/>
              </a:rPr>
              <a:t>біледі</a:t>
            </a:r>
            <a:r>
              <a:rPr lang="ru-RU" sz="3400" dirty="0" smtClean="0">
                <a:latin typeface="KZ Times New Roman" pitchFamily="18" charset="0"/>
              </a:rPr>
              <a:t>- </a:t>
            </a:r>
            <a:r>
              <a:rPr lang="ru-RU" sz="3400" dirty="0" err="1" smtClean="0">
                <a:latin typeface="KZ Times New Roman" pitchFamily="18" charset="0"/>
              </a:rPr>
              <a:t>білмейді</a:t>
            </a:r>
            <a:r>
              <a:rPr lang="ru-RU" sz="3400" dirty="0" smtClean="0">
                <a:latin typeface="KZ Times New Roman" pitchFamily="18" charset="0"/>
              </a:rPr>
              <a:t>», </a:t>
            </a:r>
            <a:r>
              <a:rPr lang="ru-RU" sz="3400" dirty="0" err="1" smtClean="0">
                <a:latin typeface="KZ Times New Roman" pitchFamily="18" charset="0"/>
              </a:rPr>
              <a:t>тәрбиелі-тәрбиесіз</a:t>
            </a:r>
            <a:r>
              <a:rPr lang="ru-RU" sz="3400" dirty="0" smtClean="0">
                <a:latin typeface="KZ Times New Roman" pitchFamily="18" charset="0"/>
              </a:rPr>
              <a:t>», «</a:t>
            </a:r>
            <a:r>
              <a:rPr lang="ru-RU" sz="3400" dirty="0" err="1" smtClean="0">
                <a:latin typeface="KZ Times New Roman" pitchFamily="18" charset="0"/>
              </a:rPr>
              <a:t>игерген-игермеген</a:t>
            </a:r>
            <a:r>
              <a:rPr lang="ru-RU" sz="3400" dirty="0" smtClean="0">
                <a:latin typeface="KZ Times New Roman" pitchFamily="18" charset="0"/>
              </a:rPr>
              <a:t>» </a:t>
            </a:r>
            <a:r>
              <a:rPr lang="ru-RU" sz="3400" dirty="0" err="1" smtClean="0">
                <a:latin typeface="KZ Times New Roman" pitchFamily="18" charset="0"/>
              </a:rPr>
              <a:t>деген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жүйеде бағалануы мүмкін</a:t>
            </a:r>
            <a:r>
              <a:rPr lang="ru-RU" sz="3400" dirty="0" smtClean="0">
                <a:latin typeface="KZ Times New Roman" pitchFamily="18" charset="0"/>
              </a:rPr>
              <a:t>. </a:t>
            </a:r>
            <a:r>
              <a:rPr lang="ru-RU" sz="3400" dirty="0" err="1" smtClean="0">
                <a:latin typeface="KZ Times New Roman" pitchFamily="18" charset="0"/>
              </a:rPr>
              <a:t>Мұнда дайындық, білімділік</a:t>
            </a:r>
            <a:r>
              <a:rPr lang="ru-RU" sz="3400" dirty="0" smtClean="0">
                <a:latin typeface="KZ Times New Roman" pitchFamily="18" charset="0"/>
              </a:rPr>
              <a:t>, </a:t>
            </a:r>
            <a:r>
              <a:rPr lang="ru-RU" sz="3400" dirty="0" err="1" smtClean="0">
                <a:latin typeface="KZ Times New Roman" pitchFamily="18" charset="0"/>
              </a:rPr>
              <a:t>тәрбиелік деңгейіне салыстыратын</a:t>
            </a:r>
            <a:r>
              <a:rPr lang="ru-RU" sz="3400" dirty="0" smtClean="0">
                <a:latin typeface="KZ Times New Roman" pitchFamily="18" charset="0"/>
              </a:rPr>
              <a:t>  эталон, идеал, норматив </a:t>
            </a:r>
            <a:r>
              <a:rPr lang="ru-RU" sz="3400" dirty="0" err="1" smtClean="0">
                <a:latin typeface="KZ Times New Roman" pitchFamily="18" charset="0"/>
              </a:rPr>
              <a:t>болады</a:t>
            </a:r>
            <a:r>
              <a:rPr lang="ru-RU" sz="3400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Қарастырылып отырған парадигмадағы философиялық-педагогикалық сезіну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деңгейіндегі «ғылым </a:t>
            </a:r>
            <a:r>
              <a:rPr lang="ru-RU" sz="3400" dirty="0" smtClean="0">
                <a:latin typeface="KZ Times New Roman" pitchFamily="18" charset="0"/>
              </a:rPr>
              <a:t>мен </a:t>
            </a:r>
            <a:r>
              <a:rPr lang="ru-RU" sz="3400" dirty="0" err="1" smtClean="0">
                <a:latin typeface="KZ Times New Roman" pitchFamily="18" charset="0"/>
              </a:rPr>
              <a:t>білімге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махаббат</a:t>
            </a:r>
            <a:r>
              <a:rPr lang="ru-RU" sz="3400" dirty="0" smtClean="0">
                <a:latin typeface="KZ Times New Roman" pitchFamily="18" charset="0"/>
              </a:rPr>
              <a:t>» </a:t>
            </a:r>
            <a:r>
              <a:rPr lang="ru-RU" sz="3400" dirty="0" err="1" smtClean="0">
                <a:latin typeface="KZ Times New Roman" pitchFamily="18" charset="0"/>
              </a:rPr>
              <a:t>негізгі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орын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алады</a:t>
            </a:r>
            <a:r>
              <a:rPr lang="ru-RU" sz="3400" dirty="0" smtClean="0">
                <a:latin typeface="KZ Times New Roman" pitchFamily="18" charset="0"/>
              </a:rPr>
              <a:t>. Ал </a:t>
            </a:r>
            <a:r>
              <a:rPr lang="ru-RU" sz="3400" dirty="0" err="1" smtClean="0">
                <a:latin typeface="KZ Times New Roman" pitchFamily="18" charset="0"/>
              </a:rPr>
              <a:t>балаға деген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махаббат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артық саналып</a:t>
            </a:r>
            <a:r>
              <a:rPr lang="ru-RU" sz="3400" dirty="0" smtClean="0">
                <a:latin typeface="KZ Times New Roman" pitchFamily="18" charset="0"/>
              </a:rPr>
              <a:t>, </a:t>
            </a:r>
            <a:r>
              <a:rPr lang="ru-RU" sz="3400" dirty="0" err="1" smtClean="0">
                <a:latin typeface="KZ Times New Roman" pitchFamily="18" charset="0"/>
              </a:rPr>
              <a:t>этикаға сәйкес сыйластық </a:t>
            </a:r>
            <a:r>
              <a:rPr lang="ru-RU" sz="3400" dirty="0" smtClean="0">
                <a:latin typeface="KZ Times New Roman" pitchFamily="18" charset="0"/>
              </a:rPr>
              <a:t>пен </a:t>
            </a:r>
            <a:r>
              <a:rPr lang="ru-RU" sz="3400" dirty="0" err="1" smtClean="0">
                <a:latin typeface="KZ Times New Roman" pitchFamily="18" charset="0"/>
              </a:rPr>
              <a:t>танымдылық оның орнын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басады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деп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саналған</a:t>
            </a:r>
            <a:r>
              <a:rPr lang="ru-RU" sz="3400" dirty="0" smtClean="0">
                <a:latin typeface="KZ Times New Roman" pitchFamily="18" charset="0"/>
              </a:rPr>
              <a:t>. </a:t>
            </a:r>
            <a:r>
              <a:rPr lang="ru-RU" sz="3400" dirty="0" err="1" smtClean="0">
                <a:latin typeface="KZ Times New Roman" pitchFamily="18" charset="0"/>
              </a:rPr>
              <a:t>Бұл парадигмаға  сәйкес оқушы </a:t>
            </a:r>
            <a:r>
              <a:rPr lang="ru-RU" sz="3400" dirty="0" smtClean="0">
                <a:latin typeface="KZ Times New Roman" pitchFamily="18" charset="0"/>
              </a:rPr>
              <a:t>мен </a:t>
            </a:r>
            <a:r>
              <a:rPr lang="ru-RU" sz="3400" dirty="0" err="1" smtClean="0">
                <a:latin typeface="KZ Times New Roman" pitchFamily="18" charset="0"/>
              </a:rPr>
              <a:t>ұстаздың еркіндіктері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қабылданған стандарттар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мен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нормативтер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шегінде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ғана болады</a:t>
            </a:r>
            <a:r>
              <a:rPr lang="ru-RU" sz="3400" dirty="0" smtClean="0">
                <a:latin typeface="KZ Times New Roman" pitchFamily="18" charset="0"/>
              </a:rPr>
              <a:t>. </a:t>
            </a:r>
            <a:r>
              <a:rPr lang="ru-RU" sz="3400" dirty="0" err="1" smtClean="0">
                <a:latin typeface="KZ Times New Roman" pitchFamily="18" charset="0"/>
              </a:rPr>
              <a:t>Айтарлықтай теңдік болмайды</a:t>
            </a:r>
            <a:r>
              <a:rPr lang="ru-RU" sz="3400" dirty="0" smtClean="0">
                <a:latin typeface="KZ Times New Roman" pitchFamily="18" charset="0"/>
              </a:rPr>
              <a:t>, </a:t>
            </a:r>
            <a:r>
              <a:rPr lang="ru-RU" sz="3400" dirty="0" err="1" smtClean="0">
                <a:latin typeface="KZ Times New Roman" pitchFamily="18" charset="0"/>
              </a:rPr>
              <a:t>себебі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барлық уақытша сол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параметрлер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(жоғарыда айтылған</a:t>
            </a:r>
            <a:r>
              <a:rPr lang="ru-RU" sz="3400" dirty="0" smtClean="0">
                <a:latin typeface="KZ Times New Roman" pitchFamily="18" charset="0"/>
              </a:rPr>
              <a:t>) </a:t>
            </a:r>
            <a:r>
              <a:rPr lang="ru-RU" sz="3400" dirty="0" err="1" smtClean="0">
                <a:latin typeface="KZ Times New Roman" pitchFamily="18" charset="0"/>
              </a:rPr>
              <a:t>бйынша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барлығы бір-бірімен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салыстырылады</a:t>
            </a:r>
            <a:r>
              <a:rPr lang="ru-RU" sz="3400" dirty="0" smtClean="0">
                <a:latin typeface="KZ Times New Roman" pitchFamily="18" charset="0"/>
              </a:rPr>
              <a:t>.</a:t>
            </a:r>
          </a:p>
          <a:p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 </a:t>
            </a:r>
            <a:r>
              <a:rPr lang="ru-RU" sz="2400" dirty="0" err="1" smtClean="0">
                <a:latin typeface="KZ Times New Roman" pitchFamily="18" charset="0"/>
              </a:rPr>
              <a:t>Ғылыми-технократтық </a:t>
            </a:r>
            <a:r>
              <a:rPr lang="ru-RU" sz="2400" dirty="0" smtClean="0">
                <a:latin typeface="KZ Times New Roman" pitchFamily="18" charset="0"/>
              </a:rPr>
              <a:t>парадигма </a:t>
            </a:r>
            <a:r>
              <a:rPr lang="ru-RU" sz="2400" dirty="0" err="1" smtClean="0">
                <a:latin typeface="KZ Times New Roman" pitchFamily="18" charset="0"/>
              </a:rPr>
              <a:t>алғашында ізденіс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мүмкіндіктерінің еңдігіне деген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сенімділік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логикасына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сәйкес құрылған болатын</a:t>
            </a:r>
            <a:r>
              <a:rPr lang="ru-RU" sz="2400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sz="2400" dirty="0" err="1" smtClean="0">
                <a:latin typeface="KZ Times New Roman" pitchFamily="18" charset="0"/>
              </a:rPr>
              <a:t>Осыдан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әлемдік педагогикалық мәдениеттегі түрлі сынаулар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білім</a:t>
            </a:r>
            <a:r>
              <a:rPr lang="ru-RU" sz="2400" dirty="0" smtClean="0">
                <a:latin typeface="KZ Times New Roman" pitchFamily="18" charset="0"/>
              </a:rPr>
              <a:t> беру </a:t>
            </a:r>
            <a:r>
              <a:rPr lang="ru-RU" sz="2400" dirty="0" err="1" smtClean="0">
                <a:latin typeface="KZ Times New Roman" pitchFamily="18" charset="0"/>
              </a:rPr>
              <a:t>стандарттары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туындады</a:t>
            </a:r>
            <a:r>
              <a:rPr lang="ru-RU" sz="2400" dirty="0" smtClean="0">
                <a:latin typeface="KZ Times New Roman" pitchFamily="18" charset="0"/>
              </a:rPr>
              <a:t>. </a:t>
            </a:r>
            <a:r>
              <a:rPr lang="ru-RU" sz="2400" dirty="0" err="1" smtClean="0">
                <a:latin typeface="KZ Times New Roman" pitchFamily="18" charset="0"/>
              </a:rPr>
              <a:t>Технократтық </a:t>
            </a:r>
            <a:r>
              <a:rPr lang="ru-RU" sz="2400" dirty="0" smtClean="0">
                <a:latin typeface="KZ Times New Roman" pitchFamily="18" charset="0"/>
              </a:rPr>
              <a:t>логика </a:t>
            </a:r>
            <a:r>
              <a:rPr lang="ru-RU" sz="2400" dirty="0" err="1" smtClean="0">
                <a:latin typeface="KZ Times New Roman" pitchFamily="18" charset="0"/>
              </a:rPr>
              <a:t>шеңберіндегі өзара қарым-қатынасты реттеу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нормалары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сыртқы заңдар аясында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жатыр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қатысушыны бағалауға қатысты позицияға жауапкершілік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жүгін оқытушыдан белгілі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бір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дейгейде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алып</a:t>
            </a:r>
            <a:r>
              <a:rPr lang="ru-RU" sz="2400" dirty="0" smtClean="0">
                <a:latin typeface="KZ Times New Roman" pitchFamily="18" charset="0"/>
              </a:rPr>
              <a:t>, ал </a:t>
            </a:r>
            <a:r>
              <a:rPr lang="ru-RU" sz="2400" dirty="0" err="1" smtClean="0">
                <a:latin typeface="KZ Times New Roman" pitchFamily="18" charset="0"/>
              </a:rPr>
              <a:t>оқушыдан білімнің сапасына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деген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жауапкершілік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алып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жасатады</a:t>
            </a:r>
            <a:r>
              <a:rPr lang="ru-RU" sz="2400" dirty="0" smtClean="0">
                <a:latin typeface="KZ 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KZ Times New Roman" pitchFamily="18" charset="0"/>
              </a:rPr>
              <a:t>  </a:t>
            </a:r>
            <a:r>
              <a:rPr lang="ru-RU" sz="2400" dirty="0" err="1" smtClean="0">
                <a:latin typeface="KZ Times New Roman" pitchFamily="18" charset="0"/>
              </a:rPr>
              <a:t>Алайда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бұл </a:t>
            </a:r>
            <a:r>
              <a:rPr lang="ru-RU" sz="2400" dirty="0" smtClean="0">
                <a:latin typeface="KZ Times New Roman" pitchFamily="18" charset="0"/>
              </a:rPr>
              <a:t>парадигма </a:t>
            </a:r>
            <a:r>
              <a:rPr lang="ru-RU" sz="2400" dirty="0" err="1" smtClean="0">
                <a:latin typeface="KZ Times New Roman" pitchFamily="18" charset="0"/>
              </a:rPr>
              <a:t>индивидтің мүмкіндіктеріне сенімсіздік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негізінде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құрылғанымен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адамзат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оған көптеген өнімді педагогикалық технологиялары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және жұмыстың қызықты түрлері үшін міндетті</a:t>
            </a:r>
            <a:r>
              <a:rPr lang="ru-RU" sz="2400" dirty="0" smtClean="0">
                <a:latin typeface="KZ Times New Roman" pitchFamily="18" charset="0"/>
              </a:rPr>
              <a:t>. </a:t>
            </a:r>
            <a:r>
              <a:rPr lang="ru-RU" sz="2400" dirty="0" err="1" smtClean="0">
                <a:latin typeface="KZ Times New Roman" pitchFamily="18" charset="0"/>
              </a:rPr>
              <a:t>Оған трафаратпен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жазу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бағдарламалау, компьютерлік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ойындар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тағы </a:t>
            </a:r>
            <a:r>
              <a:rPr lang="ru-RU" sz="2400" dirty="0" smtClean="0">
                <a:latin typeface="KZ Times New Roman" pitchFamily="18" charset="0"/>
              </a:rPr>
              <a:t>да </a:t>
            </a:r>
            <a:r>
              <a:rPr lang="ru-RU" sz="2400" dirty="0" err="1" smtClean="0">
                <a:latin typeface="KZ Times New Roman" pitchFamily="18" charset="0"/>
              </a:rPr>
              <a:t>басқалары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яғни күрделі педагогикалық процесті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реттеуге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бағалауға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кері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байланысты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орнатуға көмектесетіндер жатады</a:t>
            </a:r>
            <a:r>
              <a:rPr lang="ru-RU" sz="2400" dirty="0" smtClean="0">
                <a:latin typeface="KZ Times New Roman" pitchFamily="18" charset="0"/>
              </a:rPr>
              <a:t>. </a:t>
            </a:r>
            <a:endParaRPr lang="ru-RU" sz="2400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Бихевиористік</a:t>
            </a:r>
            <a:r>
              <a:rPr lang="ru-RU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 парадигма</a:t>
            </a:r>
            <a:endParaRPr lang="ru-RU" dirty="0">
              <a:ln>
                <a:solidFill>
                  <a:schemeClr val="accent4">
                    <a:lumMod val="50000"/>
                  </a:schemeClr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3285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KZ Times New Roman" pitchFamily="18" charset="0"/>
              </a:rPr>
              <a:t>Бихевиористік</a:t>
            </a:r>
            <a:r>
              <a:rPr lang="ru-RU" dirty="0" smtClean="0">
                <a:latin typeface="KZ Times New Roman" pitchFamily="18" charset="0"/>
              </a:rPr>
              <a:t> (</a:t>
            </a:r>
            <a:r>
              <a:rPr lang="ru-RU" dirty="0" err="1" smtClean="0">
                <a:latin typeface="KZ Times New Roman" pitchFamily="18" charset="0"/>
              </a:rPr>
              <a:t>рационалистік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тәртіптік</a:t>
            </a:r>
            <a:r>
              <a:rPr lang="ru-RU" dirty="0" smtClean="0">
                <a:latin typeface="KZ Times New Roman" pitchFamily="18" charset="0"/>
              </a:rPr>
              <a:t>) парадигма , </a:t>
            </a:r>
            <a:r>
              <a:rPr lang="ru-RU" dirty="0" err="1" smtClean="0">
                <a:latin typeface="KZ Times New Roman" pitchFamily="18" charset="0"/>
              </a:rPr>
              <a:t>оның негізінде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немесе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мәдениет емес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психологиялық бейімделу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бихевноризм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жатыр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Бихевноризм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адамның сыртқы ортаның әсеріне реакциясын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қарастыратын, тәртіптің психологиялық теорисы</a:t>
            </a:r>
            <a:r>
              <a:rPr lang="ru-RU" dirty="0" smtClean="0">
                <a:latin typeface="KZ Times New Roman" pitchFamily="18" charset="0"/>
              </a:rPr>
              <a:t>: стимул – реакция. </a:t>
            </a:r>
            <a:r>
              <a:rPr lang="ru-RU" dirty="0" err="1" smtClean="0">
                <a:latin typeface="KZ Times New Roman" pitchFamily="18" charset="0"/>
              </a:rPr>
              <a:t>Бұл теориямен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мектептің рационалдық моделі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байланысты</a:t>
            </a:r>
            <a:r>
              <a:rPr lang="ru-RU" dirty="0" smtClean="0">
                <a:latin typeface="KZ Times New Roman" pitchFamily="18" charset="0"/>
              </a:rPr>
              <a:t>, модель </a:t>
            </a:r>
            <a:r>
              <a:rPr lang="ru-RU" dirty="0" err="1" smtClean="0">
                <a:latin typeface="KZ Times New Roman" pitchFamily="18" charset="0"/>
              </a:rPr>
              <a:t>мектепті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ортаға бейімделудің 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механизмі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ретінде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қарастырады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басты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принципі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процестің сыртқы шарттарын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реттеу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және оған қатысушылардың кері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жауабын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реттеу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болып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табылады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</a:t>
            </a:r>
            <a:r>
              <a:rPr lang="ru-RU" dirty="0" smtClean="0">
                <a:latin typeface="KZ Times New Roman" pitchFamily="18" charset="0"/>
              </a:rPr>
              <a:t>парадигма </a:t>
            </a:r>
            <a:r>
              <a:rPr lang="ru-RU" dirty="0" err="1" smtClean="0">
                <a:latin typeface="KZ Times New Roman" pitchFamily="18" charset="0"/>
              </a:rPr>
              <a:t>мектептегі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оқушының тиімді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тәртібін қалыптастыру мақсатымен 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алу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жолы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қарастырып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ұстанымы келесідей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болыды</a:t>
            </a:r>
            <a:r>
              <a:rPr lang="ru-RU" dirty="0" smtClean="0">
                <a:latin typeface="KZ Times New Roman" pitchFamily="18" charset="0"/>
              </a:rPr>
              <a:t>: «</a:t>
            </a:r>
            <a:r>
              <a:rPr lang="ru-RU" dirty="0" err="1" smtClean="0">
                <a:latin typeface="KZ Times New Roman" pitchFamily="18" charset="0"/>
              </a:rPr>
              <a:t>Мектеп</a:t>
            </a:r>
            <a:r>
              <a:rPr lang="ru-RU" dirty="0" smtClean="0">
                <a:latin typeface="KZ Times New Roman" pitchFamily="18" charset="0"/>
              </a:rPr>
              <a:t> – фабрика, </a:t>
            </a:r>
            <a:r>
              <a:rPr lang="ru-RU" dirty="0" err="1" smtClean="0">
                <a:latin typeface="KZ Times New Roman" pitchFamily="18" charset="0"/>
              </a:rPr>
              <a:t>ол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үшін оқушы </a:t>
            </a:r>
            <a:r>
              <a:rPr lang="ru-RU" dirty="0" smtClean="0">
                <a:latin typeface="KZ Times New Roman" pitchFamily="18" charset="0"/>
              </a:rPr>
              <a:t>- «</a:t>
            </a:r>
            <a:r>
              <a:rPr lang="ru-RU" dirty="0" err="1" smtClean="0">
                <a:latin typeface="KZ Times New Roman" pitchFamily="18" charset="0"/>
              </a:rPr>
              <a:t>шикізат</a:t>
            </a:r>
            <a:r>
              <a:rPr lang="ru-RU" dirty="0" smtClean="0">
                <a:latin typeface="KZ Times New Roman" pitchFamily="18" charset="0"/>
              </a:rPr>
              <a:t>»».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sz="4900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Оқытудың негізгі</a:t>
            </a:r>
            <a:r>
              <a:rPr lang="ru-RU" sz="49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 </a:t>
            </a:r>
            <a:r>
              <a:rPr lang="ru-RU" sz="4900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фазалары</a:t>
            </a:r>
            <a:r>
              <a:rPr lang="ru-RU" sz="49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:</a:t>
            </a:r>
            <a:br>
              <a:rPr lang="ru-RU" sz="49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</a:br>
            <a:endParaRPr lang="ru-RU" sz="4900" dirty="0">
              <a:ln>
                <a:solidFill>
                  <a:schemeClr val="accent4">
                    <a:lumMod val="50000"/>
                  </a:schemeClr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dirty="0" err="1" smtClean="0">
                <a:latin typeface="KZ Times New Roman" pitchFamily="18" charset="0"/>
              </a:rPr>
              <a:t>Қатысушылардың бақыланған іс-әрекеттерінің жинағы ретіндегі</a:t>
            </a:r>
            <a:r>
              <a:rPr lang="ru-RU" dirty="0" smtClean="0">
                <a:latin typeface="KZ Times New Roman" pitchFamily="18" charset="0"/>
              </a:rPr>
              <a:t> эталон </a:t>
            </a:r>
            <a:r>
              <a:rPr lang="ru-RU" dirty="0" err="1" smtClean="0">
                <a:latin typeface="KZ Times New Roman" pitchFamily="18" charset="0"/>
              </a:rPr>
              <a:t>негізіндегі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оқытуды жоспарлау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Диагностикалық: қатысушының білімінің, дағдыстың бастапқы деңгейінің диагностикасы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Рецепттік</a:t>
            </a:r>
            <a:r>
              <a:rPr lang="ru-RU" dirty="0" smtClean="0">
                <a:latin typeface="KZ Times New Roman" pitchFamily="18" charset="0"/>
              </a:rPr>
              <a:t>: </a:t>
            </a:r>
            <a:r>
              <a:rPr lang="ru-RU" dirty="0" err="1" smtClean="0">
                <a:latin typeface="KZ Times New Roman" pitchFamily="18" charset="0"/>
              </a:rPr>
              <a:t>оқытудың қалаулы нәтижесін бағдарламалау;</a:t>
            </a:r>
            <a:endParaRPr lang="ru-RU" dirty="0" smtClean="0">
              <a:latin typeface="KZ Times New Roman" pitchFamily="18" charset="0"/>
            </a:endParaRP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Ұйымдастырушылық: қатысушыларға олардың білу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керек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нәрселерін түсіндіру;</a:t>
            </a:r>
            <a:endParaRPr lang="ru-RU" dirty="0" smtClean="0">
              <a:latin typeface="KZ Times New Roman" pitchFamily="18" charset="0"/>
            </a:endParaRP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Оқыту нәтижесін бағалау  және </a:t>
            </a:r>
            <a:r>
              <a:rPr lang="ru-RU" dirty="0" smtClean="0">
                <a:latin typeface="KZ Times New Roman" pitchFamily="18" charset="0"/>
              </a:rPr>
              <a:t>оны </a:t>
            </a:r>
            <a:r>
              <a:rPr lang="ru-RU" dirty="0" err="1" smtClean="0">
                <a:latin typeface="KZ Times New Roman" pitchFamily="18" charset="0"/>
              </a:rPr>
              <a:t>алғашқы эталонмен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салыстыру</a:t>
            </a:r>
            <a:r>
              <a:rPr lang="ru-RU" dirty="0" smtClean="0">
                <a:latin typeface="KZ Times New Roman" pitchFamily="18" charset="0"/>
              </a:rPr>
              <a:t>, тест </a:t>
            </a:r>
            <a:r>
              <a:rPr lang="ru-RU" dirty="0" err="1" smtClean="0">
                <a:latin typeface="KZ Times New Roman" pitchFamily="18" charset="0"/>
              </a:rPr>
              <a:t>жүргізу</a:t>
            </a:r>
            <a:r>
              <a:rPr lang="ru-RU" dirty="0" smtClean="0">
                <a:latin typeface="KZ 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Блумның білімді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толық 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концепциясының ерекшеліктері</a:t>
            </a:r>
            <a:endParaRPr lang="ru-RU" sz="2300" dirty="0" smtClean="0">
              <a:latin typeface="KZ Times New Roman" pitchFamily="18" charset="0"/>
            </a:endParaRP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― </a:t>
            </a:r>
            <a:r>
              <a:rPr lang="ru-RU" sz="2300" dirty="0" err="1" smtClean="0">
                <a:latin typeface="KZ Times New Roman" pitchFamily="18" charset="0"/>
              </a:rPr>
              <a:t>барлық оқушыларға міндетті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жоғарғы деңгейдегі оқу нәтижелерін тіркеу</a:t>
            </a:r>
            <a:r>
              <a:rPr lang="ru-RU" sz="2300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― </a:t>
            </a:r>
            <a:r>
              <a:rPr lang="ru-RU" sz="2300" dirty="0" err="1" smtClean="0">
                <a:latin typeface="KZ Times New Roman" pitchFamily="18" charset="0"/>
              </a:rPr>
              <a:t>оқу нәтижесіндегі айырмашылықтар жалпы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жоғарғы деңгейдегілердің шегінен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тыс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болады</a:t>
            </a:r>
            <a:r>
              <a:rPr lang="ru-RU" sz="2300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―  </a:t>
            </a:r>
            <a:r>
              <a:rPr lang="ru-RU" sz="2300" dirty="0" err="1" smtClean="0">
                <a:latin typeface="KZ Times New Roman" pitchFamily="18" charset="0"/>
              </a:rPr>
              <a:t>оқытушы өзінің оқушыларының  оқу материалын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толығымен игере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алатындығына ойша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сенуі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қажет.</a:t>
            </a:r>
            <a:endParaRPr lang="ru-RU" sz="2300" dirty="0" smtClean="0">
              <a:latin typeface="KZ Times New Roman" pitchFamily="18" charset="0"/>
            </a:endParaRP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        </a:t>
            </a:r>
            <a:r>
              <a:rPr lang="ru-RU" sz="2300" dirty="0" err="1" smtClean="0">
                <a:latin typeface="KZ Times New Roman" pitchFamily="18" charset="0"/>
              </a:rPr>
              <a:t>Блумның айтуы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боынша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«барлық балдардың оқу үлгерімі өте жақсы деңгейде болады</a:t>
            </a:r>
            <a:r>
              <a:rPr lang="ru-RU" sz="2300" dirty="0" smtClean="0">
                <a:latin typeface="KZ Times New Roman" pitchFamily="18" charset="0"/>
              </a:rPr>
              <a:t>.» </a:t>
            </a:r>
            <a:r>
              <a:rPr lang="ru-RU" sz="2300" dirty="0" err="1" smtClean="0">
                <a:latin typeface="KZ Times New Roman" pitchFamily="18" charset="0"/>
              </a:rPr>
              <a:t>Орташа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және әлсіз оқушылардың мүмкіндіктерін интенсивті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дамыту</a:t>
            </a:r>
            <a:r>
              <a:rPr lang="ru-RU" sz="2300" dirty="0" smtClean="0">
                <a:latin typeface="KZ Times New Roman" pitchFamily="18" charset="0"/>
              </a:rPr>
              <a:t> – </a:t>
            </a:r>
            <a:r>
              <a:rPr lang="ru-RU" sz="2300" dirty="0" err="1" smtClean="0">
                <a:latin typeface="KZ Times New Roman" pitchFamily="18" charset="0"/>
              </a:rPr>
              <a:t>Блум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концепциясының негізгі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мәні болып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табылады</a:t>
            </a:r>
            <a:r>
              <a:rPr lang="ru-RU" sz="2300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       </a:t>
            </a:r>
            <a:r>
              <a:rPr lang="ru-RU" sz="2300" dirty="0" err="1" smtClean="0">
                <a:latin typeface="KZ Times New Roman" pitchFamily="18" charset="0"/>
              </a:rPr>
              <a:t>Методикасы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келесілерден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тұрады:</a:t>
            </a:r>
            <a:endParaRPr lang="ru-RU" sz="2300" dirty="0" smtClean="0">
              <a:latin typeface="KZ Times New Roman" pitchFamily="18" charset="0"/>
            </a:endParaRPr>
          </a:p>
          <a:p>
            <a:pPr lvl="1" algn="just"/>
            <a:r>
              <a:rPr lang="ru-RU" sz="2300" dirty="0" err="1" smtClean="0">
                <a:latin typeface="KZ Times New Roman" pitchFamily="18" charset="0"/>
              </a:rPr>
              <a:t>Бүкіл </a:t>
            </a:r>
            <a:r>
              <a:rPr lang="ru-RU" sz="2300" dirty="0" smtClean="0">
                <a:latin typeface="KZ Times New Roman" pitchFamily="18" charset="0"/>
              </a:rPr>
              <a:t>курс (класс) </a:t>
            </a:r>
            <a:r>
              <a:rPr lang="ru-RU" sz="2300" dirty="0" err="1" smtClean="0">
                <a:latin typeface="KZ Times New Roman" pitchFamily="18" charset="0"/>
              </a:rPr>
              <a:t>үшін толық 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критерийлерін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нақты анықтау</a:t>
            </a:r>
            <a:r>
              <a:rPr lang="ru-RU" sz="2300" dirty="0" smtClean="0">
                <a:latin typeface="KZ Times New Roman" pitchFamily="18" charset="0"/>
              </a:rPr>
              <a:t>, </a:t>
            </a:r>
            <a:r>
              <a:rPr lang="ru-RU" sz="2300" dirty="0" err="1" smtClean="0">
                <a:latin typeface="KZ Times New Roman" pitchFamily="18" charset="0"/>
              </a:rPr>
              <a:t>соның негізінде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оқытушы оқыту нәтижелерінің тізімін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жасайды</a:t>
            </a:r>
            <a:r>
              <a:rPr lang="ru-RU" sz="2300" dirty="0" smtClean="0">
                <a:latin typeface="KZ Times New Roman" pitchFamily="18" charset="0"/>
              </a:rPr>
              <a:t>;</a:t>
            </a:r>
          </a:p>
          <a:p>
            <a:pPr lvl="1" algn="just"/>
            <a:r>
              <a:rPr lang="ru-RU" sz="2300" dirty="0" err="1" smtClean="0">
                <a:latin typeface="KZ Times New Roman" pitchFamily="18" charset="0"/>
              </a:rPr>
              <a:t>Оқу бірліктері</a:t>
            </a:r>
            <a:r>
              <a:rPr lang="ru-RU" sz="2300" dirty="0" smtClean="0">
                <a:latin typeface="KZ Times New Roman" pitchFamily="18" charset="0"/>
              </a:rPr>
              <a:t>, </a:t>
            </a:r>
            <a:r>
              <a:rPr lang="ru-RU" sz="2300" dirty="0" err="1" smtClean="0">
                <a:latin typeface="KZ Times New Roman" pitchFamily="18" charset="0"/>
              </a:rPr>
              <a:t>яғни оқу материалының тұтас бөлімі көрсетіледі, оның </a:t>
            </a:r>
            <a:r>
              <a:rPr lang="ru-RU" sz="2300" dirty="0" smtClean="0">
                <a:latin typeface="KZ Times New Roman" pitchFamily="18" charset="0"/>
              </a:rPr>
              <a:t>да </a:t>
            </a:r>
            <a:r>
              <a:rPr lang="ru-RU" sz="2300" dirty="0" err="1" smtClean="0">
                <a:latin typeface="KZ Times New Roman" pitchFamily="18" charset="0"/>
              </a:rPr>
              <a:t>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нәтижесі шығарылады</a:t>
            </a:r>
            <a:r>
              <a:rPr lang="ru-RU" sz="2300" dirty="0" smtClean="0">
                <a:latin typeface="KZ Times New Roman" pitchFamily="18" charset="0"/>
              </a:rPr>
              <a:t>.</a:t>
            </a:r>
          </a:p>
          <a:p>
            <a:pPr lvl="1" algn="just"/>
            <a:r>
              <a:rPr lang="ru-RU" sz="2300" dirty="0" err="1" smtClean="0">
                <a:latin typeface="KZ Times New Roman" pitchFamily="18" charset="0"/>
              </a:rPr>
              <a:t>Әрбір оқу бірлігі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бойынша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оқыту толық 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бағытында жүргізіледі, 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толықтылығын бағалау.</a:t>
            </a:r>
            <a:r>
              <a:rPr lang="ru-RU" sz="2300" dirty="0" smtClean="0">
                <a:latin typeface="KZ Times New Roman" pitchFamily="18" charset="0"/>
              </a:rPr>
              <a:t> </a:t>
            </a:r>
          </a:p>
          <a:p>
            <a:pPr lvl="1" algn="just">
              <a:buNone/>
            </a:pPr>
            <a:r>
              <a:rPr lang="ru-RU" sz="2300" dirty="0" smtClean="0">
                <a:latin typeface="KZ Times New Roman" pitchFamily="18" charset="0"/>
              </a:rPr>
              <a:t>		</a:t>
            </a:r>
            <a:r>
              <a:rPr lang="ru-RU" sz="2300" dirty="0" err="1" smtClean="0">
                <a:latin typeface="KZ Times New Roman" pitchFamily="18" charset="0"/>
              </a:rPr>
              <a:t>Мұндай </a:t>
            </a:r>
            <a:r>
              <a:rPr lang="ru-RU" sz="2300" dirty="0" smtClean="0">
                <a:latin typeface="KZ Times New Roman" pitchFamily="18" charset="0"/>
              </a:rPr>
              <a:t>парадигма </a:t>
            </a:r>
            <a:r>
              <a:rPr lang="ru-RU" sz="2300" dirty="0" err="1" smtClean="0">
                <a:latin typeface="KZ Times New Roman" pitchFamily="18" charset="0"/>
              </a:rPr>
              <a:t>түрі </a:t>
            </a:r>
            <a:r>
              <a:rPr lang="ru-RU" sz="2300" dirty="0" smtClean="0">
                <a:latin typeface="KZ Times New Roman" pitchFamily="18" charset="0"/>
              </a:rPr>
              <a:t>Австралия, Бельгия, АҚШ, Корея </a:t>
            </a:r>
            <a:r>
              <a:rPr lang="ru-RU" sz="2300" dirty="0" err="1" smtClean="0">
                <a:latin typeface="KZ Times New Roman" pitchFamily="18" charset="0"/>
              </a:rPr>
              <a:t>республикасында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қалыптасқан </a:t>
            </a:r>
            <a:r>
              <a:rPr lang="ru-RU" sz="2300" dirty="0" smtClean="0">
                <a:latin typeface="KZ Times New Roman" pitchFamily="18" charset="0"/>
              </a:rPr>
              <a:t>бар </a:t>
            </a:r>
            <a:r>
              <a:rPr lang="ru-RU" sz="2300" dirty="0" err="1" smtClean="0">
                <a:latin typeface="KZ Times New Roman" pitchFamily="18" charset="0"/>
              </a:rPr>
              <a:t>деген</a:t>
            </a:r>
            <a:r>
              <a:rPr lang="ru-RU" sz="2300" dirty="0" smtClean="0">
                <a:latin typeface="KZ Times New Roman" pitchFamily="18" charset="0"/>
              </a:rPr>
              <a:t>  </a:t>
            </a:r>
            <a:r>
              <a:rPr lang="ru-RU" sz="2300" dirty="0" err="1" smtClean="0">
                <a:latin typeface="KZ Times New Roman" pitchFamily="18" charset="0"/>
              </a:rPr>
              <a:t>пікір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қалыптасқан</a:t>
            </a:r>
            <a:r>
              <a:rPr lang="ru-RU" sz="2300" dirty="0" smtClean="0">
                <a:latin typeface="KZ Times New Roman" pitchFamily="18" charset="0"/>
              </a:rPr>
              <a:t>, </a:t>
            </a:r>
            <a:r>
              <a:rPr lang="ru-RU" sz="2300" dirty="0" err="1" smtClean="0">
                <a:latin typeface="KZ Times New Roman" pitchFamily="18" charset="0"/>
              </a:rPr>
              <a:t>бұл жүйенің тиімділігі</a:t>
            </a:r>
            <a:r>
              <a:rPr lang="ru-RU" sz="2300" dirty="0" smtClean="0">
                <a:latin typeface="KZ Times New Roman" pitchFamily="18" charset="0"/>
              </a:rPr>
              <a:t> 5-7  </a:t>
            </a:r>
            <a:r>
              <a:rPr lang="ru-RU" sz="2300" dirty="0" err="1" smtClean="0">
                <a:latin typeface="KZ Times New Roman" pitchFamily="18" charset="0"/>
              </a:rPr>
              <a:t>кластарда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орын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алады</a:t>
            </a:r>
            <a:r>
              <a:rPr lang="ru-RU" sz="2300" dirty="0" smtClean="0">
                <a:latin typeface="KZ Times New Roman" pitchFamily="18" charset="0"/>
              </a:rPr>
              <a:t>. </a:t>
            </a:r>
            <a:r>
              <a:rPr lang="ru-RU" sz="2300" dirty="0" err="1" smtClean="0">
                <a:latin typeface="KZ Times New Roman" pitchFamily="18" charset="0"/>
              </a:rPr>
              <a:t>Кеңес өкіметі кезінде</a:t>
            </a:r>
            <a:r>
              <a:rPr lang="ru-RU" sz="2300" dirty="0" smtClean="0">
                <a:latin typeface="KZ Times New Roman" pitchFamily="18" charset="0"/>
              </a:rPr>
              <a:t>  </a:t>
            </a:r>
            <a:r>
              <a:rPr lang="ru-RU" sz="2300" dirty="0" err="1" smtClean="0">
                <a:latin typeface="KZ Times New Roman" pitchFamily="18" charset="0"/>
              </a:rPr>
              <a:t>концепцияны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Эстонияда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белсенді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қолданған, бұл елде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рационалистік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концепцияға дамушы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шығармашылық мүмкіндіктері концепциясын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қосып пайдаланған.</a:t>
            </a:r>
            <a:endParaRPr lang="ru-RU" sz="2300" dirty="0" smtClean="0">
              <a:latin typeface="KZ Times New Roman" pitchFamily="18" charset="0"/>
            </a:endParaRPr>
          </a:p>
          <a:p>
            <a:pPr lvl="1" algn="just"/>
            <a:endParaRPr lang="ru-RU" sz="2300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 </a:t>
            </a:r>
            <a:r>
              <a:rPr lang="kk-KZ" b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Гуманистік (Феноменологиялық) парадигма</a:t>
            </a:r>
            <a:endParaRPr lang="ru-RU" dirty="0">
              <a:ln>
                <a:solidFill>
                  <a:schemeClr val="accent4">
                    <a:lumMod val="50000"/>
                  </a:schemeClr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 </a:t>
            </a:r>
            <a:r>
              <a:rPr lang="ru-RU" dirty="0" err="1" smtClean="0">
                <a:latin typeface="KZ Times New Roman" pitchFamily="18" charset="0"/>
              </a:rPr>
              <a:t>Гуманистік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(феноменологиялық</a:t>
            </a:r>
            <a:r>
              <a:rPr lang="ru-RU" dirty="0" smtClean="0">
                <a:latin typeface="KZ Times New Roman" pitchFamily="18" charset="0"/>
              </a:rPr>
              <a:t>) </a:t>
            </a:r>
            <a:r>
              <a:rPr lang="ru-RU" dirty="0" err="1" smtClean="0">
                <a:latin typeface="KZ Times New Roman" pitchFamily="18" charset="0"/>
              </a:rPr>
              <a:t>парадигмада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басты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назар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оқушының дамуына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оның интеллектуалдық қажеттілігіне, тұлға аралық қатынаста аударылады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моделінің негізінде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субъектілік-объектілік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қатынас емес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оқушының дамуы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өзін-өзі дамытуы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өзін-өзі қалыптастыруы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шығармашылығы және субъективтілік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жатыр</a:t>
            </a:r>
            <a:r>
              <a:rPr lang="ru-RU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Б</a:t>
            </a:r>
            <a:r>
              <a:rPr lang="kk-KZ" dirty="0" smtClean="0">
                <a:latin typeface="KZ Times New Roman" pitchFamily="18" charset="0"/>
              </a:rPr>
              <a:t>ұл парадигманың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негізгі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қағидаларының бірі</a:t>
            </a:r>
            <a:r>
              <a:rPr lang="ru-RU" dirty="0" smtClean="0">
                <a:latin typeface="KZ Times New Roman" pitchFamily="18" charset="0"/>
              </a:rPr>
              <a:t> – бала мен </a:t>
            </a:r>
            <a:r>
              <a:rPr lang="ru-RU" dirty="0" err="1" smtClean="0">
                <a:latin typeface="KZ Times New Roman" pitchFamily="18" charset="0"/>
              </a:rPr>
              <a:t>ересектің құндылықты-мәндік теңдігі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бұл жерде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тәжірибенің бір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деңгейде болуы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емес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әрбір адамның әлемді шексіз</a:t>
            </a:r>
            <a:r>
              <a:rPr lang="ru-RU" dirty="0" smtClean="0">
                <a:latin typeface="KZ Times New Roman" pitchFamily="18" charset="0"/>
              </a:rPr>
              <a:t> тану </a:t>
            </a:r>
            <a:r>
              <a:rPr lang="ru-RU" dirty="0" err="1" smtClean="0">
                <a:latin typeface="KZ Times New Roman" pitchFamily="18" charset="0"/>
              </a:rPr>
              <a:t>құқығында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Осыдан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Е.А.Коменскийдің «бүкіл адамды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барлығына оқыту» идеясы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шығады.</a:t>
            </a:r>
            <a:r>
              <a:rPr lang="ru-RU" dirty="0" smtClean="0">
                <a:latin typeface="KZ Times New Roman" pitchFamily="18" charset="0"/>
              </a:rPr>
              <a:t> </a:t>
            </a:r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568952" cy="60486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Гуманистік</a:t>
            </a:r>
            <a:r>
              <a:rPr lang="ru-RU" dirty="0" smtClean="0">
                <a:latin typeface="KZ Times New Roman" pitchFamily="18" charset="0"/>
              </a:rPr>
              <a:t> парадигма </a:t>
            </a:r>
            <a:r>
              <a:rPr lang="ru-RU" dirty="0" err="1" smtClean="0">
                <a:latin typeface="KZ Times New Roman" pitchFamily="18" charset="0"/>
              </a:rPr>
              <a:t>шеңберіндегі әрб</a:t>
            </a:r>
            <a:r>
              <a:rPr lang="kk-KZ" dirty="0" smtClean="0">
                <a:latin typeface="KZ Times New Roman" pitchFamily="18" charset="0"/>
              </a:rPr>
              <a:t>і</a:t>
            </a:r>
            <a:r>
              <a:rPr lang="ru-RU" dirty="0" err="1" smtClean="0">
                <a:latin typeface="KZ Times New Roman" pitchFamily="18" charset="0"/>
              </a:rPr>
              <a:t>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жүйесі шығармашылық ізденіс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жүргізіп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</a:t>
            </a:r>
            <a:r>
              <a:rPr lang="ru-RU" dirty="0" smtClean="0">
                <a:latin typeface="KZ Times New Roman" pitchFamily="18" charset="0"/>
              </a:rPr>
              <a:t> мен </a:t>
            </a:r>
            <a:r>
              <a:rPr lang="ru-RU" dirty="0" err="1" smtClean="0">
                <a:latin typeface="KZ Times New Roman" pitchFamily="18" charset="0"/>
              </a:rPr>
              <a:t>тәрбиелеудің  өзіндік мазмұнын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әдістерін табады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бағыт оқушының </a:t>
            </a:r>
            <a:r>
              <a:rPr lang="ru-RU" dirty="0" smtClean="0">
                <a:latin typeface="KZ Times New Roman" pitchFamily="18" charset="0"/>
              </a:rPr>
              <a:t>да, </a:t>
            </a:r>
            <a:r>
              <a:rPr lang="ru-RU" dirty="0" err="1" smtClean="0">
                <a:latin typeface="KZ Times New Roman" pitchFamily="18" charset="0"/>
              </a:rPr>
              <a:t>педагогтың </a:t>
            </a:r>
            <a:r>
              <a:rPr lang="ru-RU" dirty="0" smtClean="0">
                <a:latin typeface="KZ Times New Roman" pitchFamily="18" charset="0"/>
              </a:rPr>
              <a:t>да </a:t>
            </a:r>
            <a:r>
              <a:rPr lang="ru-RU" dirty="0" err="1" smtClean="0">
                <a:latin typeface="KZ Times New Roman" pitchFamily="18" charset="0"/>
              </a:rPr>
              <a:t>еркіндігі</a:t>
            </a:r>
            <a:r>
              <a:rPr lang="ru-RU" dirty="0" smtClean="0">
                <a:latin typeface="KZ Times New Roman" pitchFamily="18" charset="0"/>
              </a:rPr>
              <a:t> мен </a:t>
            </a:r>
            <a:r>
              <a:rPr lang="ru-RU" dirty="0" err="1" smtClean="0">
                <a:latin typeface="KZ Times New Roman" pitchFamily="18" charset="0"/>
              </a:rPr>
              <a:t>шығармашылығын  қалыптастырады</a:t>
            </a:r>
            <a:r>
              <a:rPr lang="ru-RU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        </a:t>
            </a:r>
            <a:r>
              <a:rPr lang="ru-RU" dirty="0" err="1" smtClean="0">
                <a:latin typeface="KZ Times New Roman" pitchFamily="18" charset="0"/>
              </a:rPr>
              <a:t>Бұл </a:t>
            </a:r>
            <a:r>
              <a:rPr lang="ru-RU" dirty="0" smtClean="0">
                <a:latin typeface="KZ Times New Roman" pitchFamily="18" charset="0"/>
              </a:rPr>
              <a:t>парадигма  </a:t>
            </a:r>
            <a:r>
              <a:rPr lang="ru-RU" dirty="0" err="1" smtClean="0">
                <a:latin typeface="KZ Times New Roman" pitchFamily="18" charset="0"/>
              </a:rPr>
              <a:t>Ресейдің 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кеңістігіне </a:t>
            </a:r>
            <a:r>
              <a:rPr lang="ru-RU" dirty="0" smtClean="0">
                <a:latin typeface="KZ Times New Roman" pitchFamily="18" charset="0"/>
              </a:rPr>
              <a:t>1991 </a:t>
            </a:r>
            <a:r>
              <a:rPr lang="ru-RU" dirty="0" err="1" smtClean="0">
                <a:latin typeface="KZ Times New Roman" pitchFamily="18" charset="0"/>
              </a:rPr>
              <a:t>жылдан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кейін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министрліктің бұйрығымен емес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оқытушылардың ықыласынан 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беруге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енген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Ол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қазіргі заманда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актуальді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болып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саналады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себебі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адамды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жоғары деңгейге көтеретіндер  «бұл </a:t>
            </a:r>
            <a:r>
              <a:rPr lang="ru-RU" dirty="0" smtClean="0">
                <a:latin typeface="KZ Times New Roman" pitchFamily="18" charset="0"/>
              </a:rPr>
              <a:t>– </a:t>
            </a:r>
            <a:r>
              <a:rPr lang="ru-RU" dirty="0" err="1" smtClean="0">
                <a:latin typeface="KZ Times New Roman" pitchFamily="18" charset="0"/>
              </a:rPr>
              <a:t>мәдениет, білім</a:t>
            </a:r>
            <a:r>
              <a:rPr lang="ru-RU" dirty="0" smtClean="0">
                <a:latin typeface="KZ Times New Roman" pitchFamily="18" charset="0"/>
              </a:rPr>
              <a:t> мен </a:t>
            </a:r>
            <a:r>
              <a:rPr lang="ru-RU" dirty="0" err="1" smtClean="0">
                <a:latin typeface="KZ Times New Roman" pitchFamily="18" charset="0"/>
              </a:rPr>
              <a:t>табиғат феномені</a:t>
            </a:r>
            <a:r>
              <a:rPr lang="ru-RU" dirty="0" smtClean="0">
                <a:latin typeface="KZ Times New Roman" pitchFamily="18" charset="0"/>
              </a:rPr>
              <a:t>»  </a:t>
            </a:r>
            <a:r>
              <a:rPr lang="ru-RU" dirty="0" err="1" smtClean="0">
                <a:latin typeface="KZ Times New Roman" pitchFamily="18" charset="0"/>
              </a:rPr>
              <a:t>деп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қарастырады</a:t>
            </a:r>
            <a:r>
              <a:rPr lang="ru-RU" dirty="0" smtClean="0">
                <a:latin typeface="KZ Times New Roman" pitchFamily="18" charset="0"/>
              </a:rPr>
              <a:t>.</a:t>
            </a:r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9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8000" b="1" dirty="0" err="1" smtClean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KZ Boyarsky" pitchFamily="34" charset="0"/>
              </a:rPr>
              <a:t>Жоспар</a:t>
            </a:r>
            <a:r>
              <a:rPr lang="kk-KZ" sz="8000" b="1" dirty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KZ Boyarsky" pitchFamily="34" charset="0"/>
              </a:rPr>
              <a:t>:</a:t>
            </a:r>
            <a:endParaRPr lang="ru-RU" sz="8000" b="1" dirty="0">
              <a:ln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KZ Boyarsk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Негізгі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бөлім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kk-KZ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>
                <a:latin typeface="KZ Times New Roman" pitchFamily="18" charset="0"/>
              </a:rPr>
              <a:t>беру </a:t>
            </a:r>
            <a:r>
              <a:rPr lang="ru-RU" dirty="0" err="1">
                <a:latin typeface="KZ Times New Roman" pitchFamily="18" charset="0"/>
              </a:rPr>
              <a:t>парадигмасының мәні және </a:t>
            </a:r>
            <a:r>
              <a:rPr lang="ru-RU" dirty="0" err="1" smtClean="0">
                <a:latin typeface="KZ Times New Roman" pitchFamily="18" charset="0"/>
              </a:rPr>
              <a:t>педагогикалық  өркениет кезеңдері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kk-KZ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>
                <a:latin typeface="KZ Times New Roman" pitchFamily="18" charset="0"/>
              </a:rPr>
              <a:t>беру </a:t>
            </a:r>
            <a:r>
              <a:rPr lang="ru-RU" dirty="0" err="1">
                <a:latin typeface="KZ Times New Roman" pitchFamily="18" charset="0"/>
              </a:rPr>
              <a:t>парадигмаларының түрлері және</a:t>
            </a:r>
            <a:r>
              <a:rPr lang="en-US" dirty="0">
                <a:latin typeface="KZ Times New Roman" pitchFamily="18" charset="0"/>
              </a:rPr>
              <a:t>  </a:t>
            </a:r>
            <a:r>
              <a:rPr lang="ru-RU" dirty="0" err="1" smtClean="0">
                <a:latin typeface="KZ Times New Roman" pitchFamily="18" charset="0"/>
              </a:rPr>
              <a:t>оның сипаттамалары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Эзотерикалық </a:t>
            </a:r>
            <a:r>
              <a:rPr lang="ru-RU" dirty="0" err="1">
                <a:latin typeface="KZ Times New Roman" pitchFamily="18" charset="0"/>
              </a:rPr>
              <a:t>және дәстүрлі-консервативтік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Технократтық және бихевиористік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Гуманитарлық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Қорытынды</a:t>
            </a:r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9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низ 3"/>
          <p:cNvSpPr/>
          <p:nvPr/>
        </p:nvSpPr>
        <p:spPr>
          <a:xfrm>
            <a:off x="539552" y="404664"/>
            <a:ext cx="7776864" cy="5976664"/>
          </a:xfrm>
          <a:prstGeom prst="ribbon">
            <a:avLst>
              <a:gd name="adj1" fmla="val 7344"/>
              <a:gd name="adj2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100" b="1" cap="all" dirty="0" err="1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Гуманистік</a:t>
            </a:r>
            <a:r>
              <a:rPr lang="ru-RU" sz="3100" b="1" cap="all" dirty="0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 </a:t>
            </a:r>
            <a:r>
              <a:rPr lang="ru-RU" sz="3100" b="1" cap="all" dirty="0" err="1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парадигманың негізгі</a:t>
            </a:r>
            <a:r>
              <a:rPr lang="ru-RU" sz="3100" b="1" cap="all" dirty="0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 </a:t>
            </a:r>
            <a:r>
              <a:rPr lang="ru-RU" sz="3100" b="1" cap="all" dirty="0" err="1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өкілдері</a:t>
            </a:r>
            <a:endParaRPr lang="ru-RU" sz="3100" dirty="0">
              <a:ln w="9000" cmpd="sng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old.mosconsv.ru/history/bigway/40.jpg"/>
          <p:cNvPicPr>
            <a:picLocks noChangeAspect="1" noChangeArrowheads="1"/>
          </p:cNvPicPr>
          <p:nvPr/>
        </p:nvPicPr>
        <p:blipFill>
          <a:blip r:embed="rId3" cstate="print"/>
          <a:srcRect r="-1818" b="-2778"/>
          <a:stretch>
            <a:fillRect/>
          </a:stretch>
        </p:blipFill>
        <p:spPr bwMode="auto">
          <a:xfrm>
            <a:off x="323528" y="188640"/>
            <a:ext cx="4032448" cy="53285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0180" name="AutoShape 4" descr="data:image/jpg;base64,/9j/4AAQSkZJRgABAQAAAQABAAD/2wBDAAkGBwgHBgkIBwgKCgkLDRYPDQwMDRsUFRAWIB0iIiAdHx8kKDQsJCYxJx8fLT0tMTU3Ojo6Iys/RD84QzQ5Ojf/2wBDAQoKCg0MDRoPDxo3JR8lNzc3Nzc3Nzc3Nzc3Nzc3Nzc3Nzc3Nzc3Nzc3Nzc3Nzc3Nzc3Nzc3Nzc3Nzc3Nzc3Nzf/wAARCACmAHUDASIAAhEBAxEB/8QAHAAAAQUBAQEAAAAAAAAAAAAAAAEEBQYHAwII/8QAPRAAAQMCBAIIBQIEBQUBAAAAAQIDEQAEBRIhMQZBEyIyUWFxgZEHFKGx8MHRFSNC4SQzUmKCNENykrLx/8QAGgEAAwEBAQEAAAAAAAAAAAAAAAECAwQFBv/EACYRAAICAQQBBAIDAAAAAAAAAAABAhEDBBIhMVETIjJBBTNCYaH/2gAMAwEAAhEDEQA/ANiO/qaKDv6mj8+1amITRypBQSAnXSgBe+kKkpgkgVFX+MNsrLDGZx87IQkqPtTB2yx2/SFBxu1SRoFSSParUY/ydBz9E+q7ZT2nE+9cTiVqDBdHvVfPCF26CX8XcBjZCNJpnc8B3hE22MrmNloreMdM3Tn/AIK5+C4IvWHCMrgOvfXZLiSNCDWaXHDnFdjJt1JuEiewvX20ponijFsMdLWIMOtqB2Ukj71stFHJ+qaZLm12jVzoKUzFU3BeNLe6UlLxAPiatlvcN3CAptUgiuXLgyYn7kUpKXR2ooNE1kMNRskHzopFA95oopDtinf1NA/PpQrf1NH59qQhCQlJUTAAkmoZy4cxRWS2cUi0G7iO04P9p5Dx3qH4sxvNe/wplRCUQXiP6iYhM93f3mB30+wS5Q4g5SmN9DpPOueeantQyYw+yt7VBSyylsGZI3PmTvT1J8DFcmjmiDyroJB39KV2Wj3y0BrzmJGoNCojeDyHfSZTEj60wFPWMgU3vLG2v2SzesIebIiFifbmK7SPHuoTp3+9ClTtA+ezN+JuAXbUqu8CK1oEksk9ZPkeY+tRXDnE1zYXAt7omJjU6itfV5H3rJfiRZW7GMl+3TkUsBToTsCTv617eh1nrv0c3PhnPkht90TT8Pu0XlulxszNOdKoXw+xfpGRbrV1hoSavo2rk1OF4cjiXF2rFiedFHmSKKwK5BXa9TSKIQCtRhKRJNKe171C8ZXa7LhjEHmhKy3kH/IhP2JpPoDIsaxFx3Gn3W3CFKV1lDnVn4VxJSnMpJ00I3Gbw8azj5gm4hZE5pAOtWrhW4WVklWRHM6DQafrXnS7sZsFm8lTeYKBHhTkOJiJ1qAwe4QWOqZTECR+eHvUml4BKSYGlaRlwNMehcGNJ50vSTXBog9Y6nae+uikidBVWOz2ZoTAG1eSQDrr4UgKjomD4UwOgmN/Os/+JbCUv27iGwXHv5ZM6qTE+sH71fxmjlVQ+IVmL7D0m3WEXVpNw1AnUcv28RRvcGpLtCfKoz7hu7XY4ojUgEgb1tVi8H7ZCxzFYQ65/jQ8lst5ileQ8swB9tdPCtn4Xd6TDGjPKvode1lxQzeTmxOm0S5milJ8YoryTegV2vU1C8aM/McK4k33MlcR3EH9KmT2vemOPtqdwTEEIEqNs4AI/wBpqX0CPm91tecqSUgE8xrrzq9cGW2eAuMy9u4Qf7Cqkg2bVop56SuYbRoSTrrSWXEl3Yrm0bCFJBidu/1rgabKNysmQy31Rv3Dxn1pL646IJ1BJ08KznC/ig+2pDeKWCCk/wDcZVB84NOcX47trhhS7GQBshYhW3h4/aimkKjRMNvM6RJA007qlEu5kgE++9fPD+P49eIV0d+5bNp1SAcv1pG+NeJbd8JRjq1gGYUsK+4q1Y0fRPV/1A0iVTMKFZNgXHWO3dyw245auBaoUHIgnv0EjnWi4bfvPKLVwwppeWcwHVPeAaW/mgJcqSRBI9aovHl44w+i5tWcy2GlpczA5VoUBI8YJSaugVAI51T+IbG4xbGzhSHFNsPMB1x0JkpgxAnaZHtRPoDL2gpLSFa6qkTyGhj61qPBfEFv8qhhxcLECjGcKw7AeGSi3whrEflxL/SOQqDuqd58vCs+eUi2ctryxUoMPpzoSTJQQYUk+R0mvotFlxarCtPLiSOeacJbjeGiHE5k6jlRUDwzdruMLbWsmY7/AO1FcM8TjJo1UrRYDv6mq9x1izuDcPPXDCEqWpWQ5hIAI1+1WE7+pqB45w1WK8K39s3PShBcSBzKdSPUSPWsJdDRiKLa3ew+1cczuv8AWSGWwTOpj8/amr92hho5W7UN9kBDPSnTvVMTqJ1NeMMC31i1USkFZStQ0AE6j3qWxHBUsIDKbjpLYGUhRKYJGp57xrXD0+SyGTYO3LKnWUNOKCM+VIheXvCdZ2MwdI1FLgWErxTFGLNnMVvTlgggAbmK8vKVZFCbRRSpKwsFCiIUNjJ5jWtM+EmGIctLrGbhptT7jpQ2uOyB2o7pJ+lVzQFM47wA4XizTTGZba2U6eIBHlyqDtOmKXuiuRboYSCejRBVrEJgSrSTqeVbPxrwy5jHy1zbkF1iUKb0BUhWhg940MedZ4vh7HcPug2i3U8ieo4ys6+2opW0Id8AP3eL3TlrcWjGIW7YlxVw0EqQkkZcjgE5tzBrScLZuMLacZubg3FuhX+HVqpzLsEkASYkCajOHSnDbIKuW1IcXAQyCVuOnkAkmT9vEVOYXh7bE3LjDab17MXnEgE6mcubmBoPSp7F2OUm5uFQkG3bnUnVZ/RP1PlXm2t7a3vbp5P+YoJ6RRMmIJ9tzT0ADWYpq2hDr7+cAhSQgg8xrVjIC1vcNxjAMddw24W+Xw445nEFKsugA5DqiKzq5t3Lazwu1dTDnRlxQ/8ANRI+kVc+FeHLzBMdxizaBVYPW5CHinYnsjxIk1A4+0X+Ll26SVBno2tP9qAD9a9X8NG87l4RlmfBo/CzAbwpsabUVIYOz0Vi2ggyBRU5Z3NsaSoenf1NIoZklJ2OhpVdr1NH59qxKPmzFrV7CeIbu3YBSUOrSOQKSezUrb4LiV11zavrCgCE/MADlyI8Kl/iZYps+Li8gHLcNhagOR8PWltce+RwvOkwpKNdZM/k1wZW1IoreLWHykNrQltxasoaSvMrwknl5VtXC+Ht4Vw9Z2SIORoFSu9R1P1NYDc4g/d3q7xYKkpcGWde/Srzw18R3GSzbYqySxlyhxG4A01nlpFNJoDVyJ9PpTa4srK8VFzbtOqToCtIJH6iqafidhKniizsr+7SntuNNCAO/fWpHF7S8xhpvFMDu1W7vQgpSpMBznCh5UN0BZraztraflmGmp0JQgAnzPOuuXQ/Sqrwxjt48/8Aw7GGTbXiU5sitnB3pPParSSM0BUnkKExHG7uE21q68oSEJmO+mWApdTapFy8hx5QBWUqmVHWmPEy2X7ZbC7htvMIVn1SAOtJHcI51SsXvLpyxeJccbQ0+lLZAylY1MkwNQMseZrTBD1s0cd9ik6Vmr3jvQWbjsT0aCQnvPL9Kz3hfBbu4xVy9vEkqUoq185qS4DvrvEbcN31w48hOiQszV5bYbb7CQPKvWgpaLdj+2Z/Pk6MNhKQkDQAUUoNFcZdiHtepo/PtQR1vejmPzuoApvxRwhGIcOqukoT09qoKC+YSdx7waxS8vS6wGwnqEba6+dfSOL2vz2E3dsBq40QPOK+ZLkKZcdZcMlLik6eca1hlirspHR+7bU03ap7CZMc5MT9qYrcgqQJA3yg++1IOsog7RJrubK7Ch/h3MuhzZCRtvUKkUSvCdw8xfgWj67e6cltpRUAkSkjWfTetExrifEMNwlF1hrrFwwUkZ3EyoagBUbazHLXzrKmLG9uncjFq+pUx1WzoakF8OcQN24Uu2eDBBBQpzluNJqGk32JmpWuMWmPYRbXbSkIxFkpWlKlBPWHaSO8b/Q1YDiSflekBBeMgIOnWG4NfPLK7ht1BSpQU2ZGpGU/f/8AKmE8QPqUVNrWlyCpOUf1HQkc5KZnx+kuDXQUXvjq6Uy60LXKoPT8xETlMIET3gGoXHr5bl4/aKQk6JWlefNlSIAA8x/81D4tjbl+8Ll4JFyhtCTPIA5pA7p/Ip01w7cp4Zu8dYX0YYcSkNrElSJhU+RKfY1tpMiw5o5JfTJnG40XL4c37LClNOKAVOxrTEqC0hSTIjevnqxvVtr6RklDie0ma0/g7icXKAzcOQsCNa+g1mFZ16+J2jCEtvtZeNJNFeUrSpIINFeSbV/R6Pa9TR+fag9r1NHP1/akAg5en6V8/fEfATgvEbpH/TXX8xC49xX0Fy/PCqh8SeHhjmBKW0jNc2wzojcjn51E1aGj59A0GsQPepWwusTtmUotLp1pp8EpSFwISe783pi0A26tKwUwCkgDU/trpXs5WkILF0Fwo5AmUxt1j4ftXOyzS8Lsrt9WIWt5cuXV5asJ6NBcKFdIRJIEjkdidwKs2ELTdYbmUzkdhIeQ8mCogEGRyKtD6jes5xPFW7q1ViaXFIdLzRchQSt1C0EnNymUAegq1Wt8lVsWHnnPlcrbzDjyejcQST1ZJ1II03B1FYNUSQfFXDtlhj7zlq05luLZa0pXCkA6HL3iNapT4zOQXFKKUAJBHZA8fyavfHPEDb118qlKHUtBMKAyhcjtDwMmRP2qjdG7dr6FlClOvq/yk8zJ7vT82uIx9w3b/wARxJVihpa7t9SUMK5NGQSpXeMoOm1a9xWyxhXBzlj2unCWCSNXCTKlHx0UaT4fcHI4bsi9dZV4g8JcVuEJ06o/Xv07qgviPiaX8XbsulytWSMyoVMuqG3omP8A2NOXCsDPC4UXJU2YJE+fn+c6krO7WysPsEpUkwsbRUeWwt6SNtCozFegSjK745CJ0VXf+P10tPOpfF9meSG41vhzilD1l/PXC06GTRWVtXiEggPON94CZor2JR0MnamjC5+D6LV2vU0D8+lCt5868LcS2JUQK8c6D2Nvao/GcUtsKsXLm5WAlIgA8yZgVBcSccYfgyMqlhx1XZbTqT+2tZFxHxTf48+pT6wlhBlDYMAfvUzaguRqxtxbh38Lxy/ZbQS03cLSJ1IB2nzG1Q6W0hPVTlknXmd61nHsMexfBrDiPCkJuLhdolN1b5cwfSUwRHMjUH6bVQHcDZuLM3OCOquHEmHbRQh5vXWP9QHhXGpeSiJaJQzkKSQqMhUYAMyPvVrxniNT1u7YMpS6wENpYcjKQEidfIlXd31VH7e5ZMXDTiCNAkoP0qw8IcF4lxK907pctbMaKeUIz+CRz+1OkwIu0tLzG3WLSxaefdAygbwJJGukDU1sfBHBLHDrXzFytL+ILTCnANEDuH71PcO4DYYBhqLTD24T/W4rVThHMn9NqkRpv3xRQDfELxuwsX7t49RpBWdd/D7VhWI3S7u7duLlZDjqypZ3JJ39v0rSPiPiWVlnDEKgK/nPZdeqOyPcE+grM15FLStWpSZAE+k+OtZyfIzzbpA0UVCP9Xd6e1SVjZKuh0QBnODpJJE68q4rBScuQRMkhIJ8xUzgmTpsjkoCAXOsQM0D81qGxFScYQ264HFiekUOrpzNFdGFLdRMqPPQ9+tFXYG8cQY7aYOyV3LiQTMIB61ZNxJx7f4otbNkosMnQEbqqBfeuLx1Tl0844qdSpUx/amKUdZII8j3866HqHVRFtOCypxalPFa1H+okzTdY6wEeRBqTCShJcWAAB7n8NN20Z1KIAncTGtZbrKNM+FWJKucMXhjiiFWqipM6yhRmPQz71XuP7zDVcQ3DNtYhCmTlcfbXkUpek6bafWKn/hPYtP2GJXSP85pxASdtACfY/pWfXSFvXLri1ddS1KUTzJJqfsRc/h/aWuO4o6xfXt26llsONMOKIzQYMwdYkeYrWGmUtBKG0hCEiEpSIAFZBw4i24buMPxO4uVi5cWCpmJHQq0PrBn0racgIBBBB2I2NVCmByJKRoKa4hfsYdYvXlyrK0ynMojf08aeqTpWc/E7FQXGsHQowEh64ymCJ7I+59qJcIZSMYxVeJ4k7iTk53FE5B/SnSI8q62jS33EFS0hs6E/emZQ2FZgRodNNDUhhBK3EpkQDKTyPrWLEOgwoOoBEuFQyADYzzj20pxYodbWrp1EdRYORJkmDHPxpxcGztin5i8bblIPWUQdY5CmDuNWaXmzZtuvlKgT1QkKjlrSQEHYsH5dP2JopybNQUtGUtlKj1TOgO3KinwA2Q1JmdZoDaULRmEzt+elFFAztfWaUW6AN1DMrXSOX3NMWbYKQpQVoOUfnfRRTXQGn/BlKfksUQoSS8gz/xNUa8sG148/aI6qPnFtp5wM5FFFXL4oCQxCzbvOIHWLkw0zbQQgbhKZj10rR/h1i5xTh5tDiVdJaHoCo/1ACUn209KKKMXYIsly4hi2deUklLSFLIG5ABJrCMVuHcSuH8QuCC++vpD3AQIHpoPQUUVWUGMbxsQHG4AUNQeZrlbuJDRKs0Awcpg+X1oorIR1+VbtLhBcbS6HZyqJMwNNRUui3CGkuMHKTMTuI03/tRRUvgCQFuhaZWlJMnaiiikB//Z"/>
          <p:cNvSpPr>
            <a:spLocks noChangeAspect="1" noChangeArrowheads="1"/>
          </p:cNvSpPr>
          <p:nvPr/>
        </p:nvSpPr>
        <p:spPr bwMode="auto">
          <a:xfrm>
            <a:off x="77788" y="-1165225"/>
            <a:ext cx="1724025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82" name="AutoShape 6" descr="data:image/jpg;base64,/9j/4AAQSkZJRgABAQAAAQABAAD/2wBDAAkGBwgHBgkIBwgKCgkLDRYPDQwMDRsUFRAWIB0iIiAdHx8kKDQsJCYxJx8fLT0tMTU3Ojo6Iys/RD84QzQ5Ojf/2wBDAQoKCg0MDRoPDxo3JR8lNzc3Nzc3Nzc3Nzc3Nzc3Nzc3Nzc3Nzc3Nzc3Nzc3Nzc3Nzc3Nzc3Nzc3Nzc3Nzc3Nzf/wAARCACmAHUDASIAAhEBAxEB/8QAHAAAAQUBAQEAAAAAAAAAAAAAAAEEBQYHAwII/8QAPRAAAQMCBAIIBQIEBQUBAAAAAQIDEQAEBRIhMQZBEyIyUWFxgZEHFKGx8MHRFSNC4SQzUmKCNENykrLx/8QAGgEAAwEBAQEAAAAAAAAAAAAAAAECAwQFBv/EACYRAAICAQQBBAIDAAAAAAAAAAABAhEDBBIhMVETIjJBBTNCYaH/2gAMAwEAAhEDEQA/ANiO/qaKDv6mj8+1amITRypBQSAnXSgBe+kKkpgkgVFX+MNsrLDGZx87IQkqPtTB2yx2/SFBxu1SRoFSSParUY/ydBz9E+q7ZT2nE+9cTiVqDBdHvVfPCF26CX8XcBjZCNJpnc8B3hE22MrmNloreMdM3Tn/AIK5+C4IvWHCMrgOvfXZLiSNCDWaXHDnFdjJt1JuEiewvX20ponijFsMdLWIMOtqB2Ukj71stFHJ+qaZLm12jVzoKUzFU3BeNLe6UlLxAPiatlvcN3CAptUgiuXLgyYn7kUpKXR2ooNE1kMNRskHzopFA95oopDtinf1NA/PpQrf1NH59qQhCQlJUTAAkmoZy4cxRWS2cUi0G7iO04P9p5Dx3qH4sxvNe/wplRCUQXiP6iYhM93f3mB30+wS5Q4g5SmN9DpPOueeantQyYw+yt7VBSyylsGZI3PmTvT1J8DFcmjmiDyroJB39KV2Wj3y0BrzmJGoNCojeDyHfSZTEj60wFPWMgU3vLG2v2SzesIebIiFifbmK7SPHuoTp3+9ClTtA+ezN+JuAXbUqu8CK1oEksk9ZPkeY+tRXDnE1zYXAt7omJjU6itfV5H3rJfiRZW7GMl+3TkUsBToTsCTv617eh1nrv0c3PhnPkht90TT8Pu0XlulxszNOdKoXw+xfpGRbrV1hoSavo2rk1OF4cjiXF2rFiedFHmSKKwK5BXa9TSKIQCtRhKRJNKe171C8ZXa7LhjEHmhKy3kH/IhP2JpPoDIsaxFx3Gn3W3CFKV1lDnVn4VxJSnMpJ00I3Gbw8azj5gm4hZE5pAOtWrhW4WVklWRHM6DQafrXnS7sZsFm8lTeYKBHhTkOJiJ1qAwe4QWOqZTECR+eHvUml4BKSYGlaRlwNMehcGNJ50vSTXBog9Y6nae+uikidBVWOz2ZoTAG1eSQDrr4UgKjomD4UwOgmN/Os/+JbCUv27iGwXHv5ZM6qTE+sH71fxmjlVQ+IVmL7D0m3WEXVpNw1AnUcv28RRvcGpLtCfKoz7hu7XY4ojUgEgb1tVi8H7ZCxzFYQ65/jQ8lst5ileQ8swB9tdPCtn4Xd6TDGjPKvode1lxQzeTmxOm0S5milJ8YoryTegV2vU1C8aM/McK4k33MlcR3EH9KmT2vemOPtqdwTEEIEqNs4AI/wBpqX0CPm91tecqSUgE8xrrzq9cGW2eAuMy9u4Qf7Cqkg2bVop56SuYbRoSTrrSWXEl3Yrm0bCFJBidu/1rgabKNysmQy31Rv3Dxn1pL646IJ1BJ08KznC/ig+2pDeKWCCk/wDcZVB84NOcX47trhhS7GQBshYhW3h4/aimkKjRMNvM6RJA007qlEu5kgE++9fPD+P49eIV0d+5bNp1SAcv1pG+NeJbd8JRjq1gGYUsK+4q1Y0fRPV/1A0iVTMKFZNgXHWO3dyw245auBaoUHIgnv0EjnWi4bfvPKLVwwppeWcwHVPeAaW/mgJcqSRBI9aovHl44w+i5tWcy2GlpczA5VoUBI8YJSaugVAI51T+IbG4xbGzhSHFNsPMB1x0JkpgxAnaZHtRPoDL2gpLSFa6qkTyGhj61qPBfEFv8qhhxcLECjGcKw7AeGSi3whrEflxL/SOQqDuqd58vCs+eUi2ctryxUoMPpzoSTJQQYUk+R0mvotFlxarCtPLiSOeacJbjeGiHE5k6jlRUDwzdruMLbWsmY7/AO1FcM8TjJo1UrRYDv6mq9x1izuDcPPXDCEqWpWQ5hIAI1+1WE7+pqB45w1WK8K39s3PShBcSBzKdSPUSPWsJdDRiKLa3ew+1cczuv8AWSGWwTOpj8/amr92hho5W7UN9kBDPSnTvVMTqJ1NeMMC31i1USkFZStQ0AE6j3qWxHBUsIDKbjpLYGUhRKYJGp57xrXD0+SyGTYO3LKnWUNOKCM+VIheXvCdZ2MwdI1FLgWErxTFGLNnMVvTlgggAbmK8vKVZFCbRRSpKwsFCiIUNjJ5jWtM+EmGIctLrGbhptT7jpQ2uOyB2o7pJ+lVzQFM47wA4XizTTGZba2U6eIBHlyqDtOmKXuiuRboYSCejRBVrEJgSrSTqeVbPxrwy5jHy1zbkF1iUKb0BUhWhg940MedZ4vh7HcPug2i3U8ieo4ys6+2opW0Id8AP3eL3TlrcWjGIW7YlxVw0EqQkkZcjgE5tzBrScLZuMLacZubg3FuhX+HVqpzLsEkASYkCajOHSnDbIKuW1IcXAQyCVuOnkAkmT9vEVOYXh7bE3LjDab17MXnEgE6mcubmBoPSp7F2OUm5uFQkG3bnUnVZ/RP1PlXm2t7a3vbp5P+YoJ6RRMmIJ9tzT0ADWYpq2hDr7+cAhSQgg8xrVjIC1vcNxjAMddw24W+Xw445nEFKsugA5DqiKzq5t3Lazwu1dTDnRlxQ/8ANRI+kVc+FeHLzBMdxizaBVYPW5CHinYnsjxIk1A4+0X+Ll26SVBno2tP9qAD9a9X8NG87l4RlmfBo/CzAbwpsabUVIYOz0Vi2ggyBRU5Z3NsaSoenf1NIoZklJ2OhpVdr1NH59qxKPmzFrV7CeIbu3YBSUOrSOQKSezUrb4LiV11zavrCgCE/MADlyI8Kl/iZYps+Li8gHLcNhagOR8PWltce+RwvOkwpKNdZM/k1wZW1IoreLWHykNrQltxasoaSvMrwknl5VtXC+Ht4Vw9Z2SIORoFSu9R1P1NYDc4g/d3q7xYKkpcGWde/Srzw18R3GSzbYqySxlyhxG4A01nlpFNJoDVyJ9PpTa4srK8VFzbtOqToCtIJH6iqafidhKniizsr+7SntuNNCAO/fWpHF7S8xhpvFMDu1W7vQgpSpMBznCh5UN0BZraztraflmGmp0JQgAnzPOuuXQ/Sqrwxjt48/8Aw7GGTbXiU5sitnB3pPParSSM0BUnkKExHG7uE21q68oSEJmO+mWApdTapFy8hx5QBWUqmVHWmPEy2X7ZbC7htvMIVn1SAOtJHcI51SsXvLpyxeJccbQ0+lLZAylY1MkwNQMseZrTBD1s0cd9ik6Vmr3jvQWbjsT0aCQnvPL9Kz3hfBbu4xVy9vEkqUoq185qS4DvrvEbcN31w48hOiQszV5bYbb7CQPKvWgpaLdj+2Z/Pk6MNhKQkDQAUUoNFcZdiHtepo/PtQR1vejmPzuoApvxRwhGIcOqukoT09qoKC+YSdx7waxS8vS6wGwnqEba6+dfSOL2vz2E3dsBq40QPOK+ZLkKZcdZcMlLik6eca1hlirspHR+7bU03ap7CZMc5MT9qYrcgqQJA3yg++1IOsog7RJrubK7Ch/h3MuhzZCRtvUKkUSvCdw8xfgWj67e6cltpRUAkSkjWfTetExrifEMNwlF1hrrFwwUkZ3EyoagBUbazHLXzrKmLG9uncjFq+pUx1WzoakF8OcQN24Uu2eDBBBQpzluNJqGk32JmpWuMWmPYRbXbSkIxFkpWlKlBPWHaSO8b/Q1YDiSflekBBeMgIOnWG4NfPLK7ht1BSpQU2ZGpGU/f/8AKmE8QPqUVNrWlyCpOUf1HQkc5KZnx+kuDXQUXvjq6Uy60LXKoPT8xETlMIET3gGoXHr5bl4/aKQk6JWlefNlSIAA8x/81D4tjbl+8Ll4JFyhtCTPIA5pA7p/Ip01w7cp4Zu8dYX0YYcSkNrElSJhU+RKfY1tpMiw5o5JfTJnG40XL4c37LClNOKAVOxrTEqC0hSTIjevnqxvVtr6RklDie0ma0/g7icXKAzcOQsCNa+g1mFZ16+J2jCEtvtZeNJNFeUrSpIINFeSbV/R6Pa9TR+fag9r1NHP1/akAg5en6V8/fEfATgvEbpH/TXX8xC49xX0Fy/PCqh8SeHhjmBKW0jNc2wzojcjn51E1aGj59A0GsQPepWwusTtmUotLp1pp8EpSFwISe783pi0A26tKwUwCkgDU/trpXs5WkILF0Fwo5AmUxt1j4ftXOyzS8Lsrt9WIWt5cuXV5asJ6NBcKFdIRJIEjkdidwKs2ELTdYbmUzkdhIeQ8mCogEGRyKtD6jes5xPFW7q1ViaXFIdLzRchQSt1C0EnNymUAegq1Wt8lVsWHnnPlcrbzDjyejcQST1ZJ1II03B1FYNUSQfFXDtlhj7zlq05luLZa0pXCkA6HL3iNapT4zOQXFKKUAJBHZA8fyavfHPEDb118qlKHUtBMKAyhcjtDwMmRP2qjdG7dr6FlClOvq/yk8zJ7vT82uIx9w3b/wARxJVihpa7t9SUMK5NGQSpXeMoOm1a9xWyxhXBzlj2unCWCSNXCTKlHx0UaT4fcHI4bsi9dZV4g8JcVuEJ06o/Xv07qgviPiaX8XbsulytWSMyoVMuqG3omP8A2NOXCsDPC4UXJU2YJE+fn+c6krO7WysPsEpUkwsbRUeWwt6SNtCozFegSjK745CJ0VXf+P10tPOpfF9meSG41vhzilD1l/PXC06GTRWVtXiEggPON94CZor2JR0MnamjC5+D6LV2vU0D8+lCt5868LcS2JUQK8c6D2Nvao/GcUtsKsXLm5WAlIgA8yZgVBcSccYfgyMqlhx1XZbTqT+2tZFxHxTf48+pT6wlhBlDYMAfvUzaguRqxtxbh38Lxy/ZbQS03cLSJ1IB2nzG1Q6W0hPVTlknXmd61nHsMexfBrDiPCkJuLhdolN1b5cwfSUwRHMjUH6bVQHcDZuLM3OCOquHEmHbRQh5vXWP9QHhXGpeSiJaJQzkKSQqMhUYAMyPvVrxniNT1u7YMpS6wENpYcjKQEidfIlXd31VH7e5ZMXDTiCNAkoP0qw8IcF4lxK907pctbMaKeUIz+CRz+1OkwIu0tLzG3WLSxaefdAygbwJJGukDU1sfBHBLHDrXzFytL+ILTCnANEDuH71PcO4DYYBhqLTD24T/W4rVThHMn9NqkRpv3xRQDfELxuwsX7t49RpBWdd/D7VhWI3S7u7duLlZDjqypZ3JJ39v0rSPiPiWVlnDEKgK/nPZdeqOyPcE+grM15FLStWpSZAE+k+OtZyfIzzbpA0UVCP9Xd6e1SVjZKuh0QBnODpJJE68q4rBScuQRMkhIJ8xUzgmTpsjkoCAXOsQM0D81qGxFScYQ264HFiekUOrpzNFdGFLdRMqPPQ9+tFXYG8cQY7aYOyV3LiQTMIB61ZNxJx7f4otbNkosMnQEbqqBfeuLx1Tl0844qdSpUx/amKUdZII8j3866HqHVRFtOCypxalPFa1H+okzTdY6wEeRBqTCShJcWAAB7n8NN20Z1KIAncTGtZbrKNM+FWJKucMXhjiiFWqipM6yhRmPQz71XuP7zDVcQ3DNtYhCmTlcfbXkUpek6bafWKn/hPYtP2GJXSP85pxASdtACfY/pWfXSFvXLri1ddS1KUTzJJqfsRc/h/aWuO4o6xfXt26llsONMOKIzQYMwdYkeYrWGmUtBKG0hCEiEpSIAFZBw4i24buMPxO4uVi5cWCpmJHQq0PrBn0racgIBBBB2I2NVCmByJKRoKa4hfsYdYvXlyrK0ynMojf08aeqTpWc/E7FQXGsHQowEh64ymCJ7I+59qJcIZSMYxVeJ4k7iTk53FE5B/SnSI8q62jS33EFS0hs6E/emZQ2FZgRodNNDUhhBK3EpkQDKTyPrWLEOgwoOoBEuFQyADYzzj20pxYodbWrp1EdRYORJkmDHPxpxcGztin5i8bblIPWUQdY5CmDuNWaXmzZtuvlKgT1QkKjlrSQEHYsH5dP2JopybNQUtGUtlKj1TOgO3KinwA2Q1JmdZoDaULRmEzt+elFFAztfWaUW6AN1DMrXSOX3NMWbYKQpQVoOUfnfRRTXQGn/BlKfksUQoSS8gz/xNUa8sG148/aI6qPnFtp5wM5FFFXL4oCQxCzbvOIHWLkw0zbQQgbhKZj10rR/h1i5xTh5tDiVdJaHoCo/1ACUn209KKKMXYIsly4hi2deUklLSFLIG5ABJrCMVuHcSuH8QuCC++vpD3AQIHpoPQUUVWUGMbxsQHG4AUNQeZrlbuJDRKs0Awcpg+X1oorIR1+VbtLhBcbS6HZyqJMwNNRUui3CGkuMHKTMTuI03/tRRUvgCQFuhaZWlJMnaiiikB//Z"/>
          <p:cNvSpPr>
            <a:spLocks noChangeAspect="1" noChangeArrowheads="1"/>
          </p:cNvSpPr>
          <p:nvPr/>
        </p:nvSpPr>
        <p:spPr bwMode="auto">
          <a:xfrm>
            <a:off x="77788" y="-1165225"/>
            <a:ext cx="1724025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0184" name="Picture 8" descr="http://t1.gstatic.com/images?q=tbn:ANd9GcQnhzTjGe6DDkx17zBfZhwpGGyiZa76NRZuPkRqrQKZoDoPJzMVrA"/>
          <p:cNvPicPr>
            <a:picLocks noChangeAspect="1" noChangeArrowheads="1"/>
          </p:cNvPicPr>
          <p:nvPr/>
        </p:nvPicPr>
        <p:blipFill>
          <a:blip r:embed="rId4" cstate="print"/>
          <a:srcRect l="-3448" t="-1401"/>
          <a:stretch>
            <a:fillRect/>
          </a:stretch>
        </p:blipFill>
        <p:spPr bwMode="auto">
          <a:xfrm>
            <a:off x="4548330" y="188640"/>
            <a:ext cx="4416158" cy="53285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Блок-схема: знак завершения 6"/>
          <p:cNvSpPr/>
          <p:nvPr/>
        </p:nvSpPr>
        <p:spPr>
          <a:xfrm>
            <a:off x="467544" y="5661248"/>
            <a:ext cx="3600400" cy="64807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С.Т.Шацкий</a:t>
            </a:r>
            <a:endParaRPr lang="ru-RU" sz="2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5004048" y="5661248"/>
            <a:ext cx="3600400" cy="64807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Я</a:t>
            </a:r>
            <a:r>
              <a:rPr lang="kk-KZ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.</a:t>
            </a:r>
            <a:r>
              <a:rPr lang="ru-RU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Корчак</a:t>
            </a:r>
            <a:endParaRPr lang="ru-RU" sz="2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501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знак завершения 1"/>
          <p:cNvSpPr/>
          <p:nvPr/>
        </p:nvSpPr>
        <p:spPr>
          <a:xfrm>
            <a:off x="323528" y="5445224"/>
            <a:ext cx="3744416" cy="86409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Л.Н.Толстой</a:t>
            </a:r>
            <a:endParaRPr lang="ru-RU" sz="2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pic>
        <p:nvPicPr>
          <p:cNvPr id="48130" name="Picture 2" descr="http://t1.gstatic.com/images?q=tbn:ANd9GcSAupSNa90ZL00qww4DyqJbIhBujouSp8wtt59moJl6oUZus0QjnA"/>
          <p:cNvPicPr>
            <a:picLocks noChangeAspect="1" noChangeArrowheads="1"/>
          </p:cNvPicPr>
          <p:nvPr/>
        </p:nvPicPr>
        <p:blipFill>
          <a:blip r:embed="rId3" cstate="print"/>
          <a:srcRect r="-1923" b="-1493"/>
          <a:stretch>
            <a:fillRect/>
          </a:stretch>
        </p:blipFill>
        <p:spPr bwMode="auto">
          <a:xfrm>
            <a:off x="323528" y="404664"/>
            <a:ext cx="3816424" cy="489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8132" name="Picture 4" descr="http://t1.gstatic.com/images?q=tbn:ANd9GcSQ6dzaTZJ2LjMjfV9e5eBQ96qWs4lEkIAQmN4i-rf7Fe__Jhy_T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04664"/>
            <a:ext cx="3759044" cy="4824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Блок-схема: знак завершения 6"/>
          <p:cNvSpPr/>
          <p:nvPr/>
        </p:nvSpPr>
        <p:spPr>
          <a:xfrm>
            <a:off x="4788024" y="5445224"/>
            <a:ext cx="3744416" cy="86409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В.А.Сухомлинский </a:t>
            </a:r>
            <a:endParaRPr lang="ru-RU" sz="2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481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/>
            </a:r>
            <a:br>
              <a:rPr lang="ru-RU" sz="4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</a:br>
            <a:r>
              <a:rPr lang="ru-RU" sz="4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Қорытынды</a:t>
            </a:r>
            <a:r>
              <a:rPr lang="ru-RU" sz="4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/>
            </a:r>
            <a:br>
              <a:rPr lang="ru-RU" sz="4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</a:br>
            <a:endParaRPr lang="ru-RU" sz="4800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4200" dirty="0" err="1" smtClean="0">
                <a:latin typeface="KZ Times New Roman" pitchFamily="18" charset="0"/>
              </a:rPr>
              <a:t>Қорыта келгенде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қай уақытта болмасын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қолданылатын білім</a:t>
            </a:r>
            <a:r>
              <a:rPr lang="ru-RU" sz="4200" dirty="0" smtClean="0">
                <a:latin typeface="KZ Times New Roman" pitchFamily="18" charset="0"/>
              </a:rPr>
              <a:t> беру </a:t>
            </a:r>
            <a:r>
              <a:rPr lang="ru-RU" sz="4200" dirty="0" err="1" smtClean="0">
                <a:latin typeface="KZ Times New Roman" pitchFamily="18" charset="0"/>
              </a:rPr>
              <a:t>парадигмаларының бірде-біреуін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жақсы немесе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жаман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деп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айту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мүмкін емес</a:t>
            </a:r>
            <a:r>
              <a:rPr lang="ru-RU" sz="4200" dirty="0" smtClean="0">
                <a:latin typeface="KZ Times New Roman" pitchFamily="18" charset="0"/>
              </a:rPr>
              <a:t>. </a:t>
            </a:r>
            <a:r>
              <a:rPr lang="ru-RU" sz="4200" dirty="0" err="1" smtClean="0">
                <a:latin typeface="KZ Times New Roman" pitchFamily="18" charset="0"/>
              </a:rPr>
              <a:t>Олардың әрқайсысы әлемді және педагогикалық объектілердің  қабылдауына, оның мәнінің түсіндірілуіне, оқу-тәрбиелік процестің құрылуына жауап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береді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және негіз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болады</a:t>
            </a:r>
            <a:r>
              <a:rPr lang="ru-RU" sz="4200" dirty="0" smtClean="0">
                <a:latin typeface="KZ Times New Roman" pitchFamily="18" charset="0"/>
              </a:rPr>
              <a:t>. </a:t>
            </a:r>
            <a:r>
              <a:rPr lang="ru-RU" sz="4200" dirty="0" err="1" smtClean="0">
                <a:latin typeface="KZ Times New Roman" pitchFamily="18" charset="0"/>
              </a:rPr>
              <a:t>Жоғарыда айтылғандарды  ескере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отырып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білім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берудің парадигмалары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білім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берудің мақсаттарына, мектеп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функциясына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мақсатқа жету</a:t>
            </a:r>
            <a:r>
              <a:rPr lang="ru-RU" sz="4200" dirty="0" smtClean="0">
                <a:latin typeface="KZ Times New Roman" pitchFamily="18" charset="0"/>
              </a:rPr>
              <a:t>  </a:t>
            </a:r>
            <a:r>
              <a:rPr lang="ru-RU" sz="4200" dirty="0" err="1" smtClean="0">
                <a:latin typeface="KZ Times New Roman" pitchFamily="18" charset="0"/>
              </a:rPr>
              <a:t>әдістеріне, педагогикалық өзара әрекет сипатына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білім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берудегі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оқушының орнына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байланысты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ажыратылатынын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білдік</a:t>
            </a:r>
            <a:r>
              <a:rPr lang="ru-RU" sz="4200" dirty="0" smtClean="0">
                <a:latin typeface="KZ Times New Roman" pitchFamily="18" charset="0"/>
              </a:rPr>
              <a:t>. </a:t>
            </a:r>
            <a:r>
              <a:rPr lang="ru-RU" sz="4200" dirty="0" err="1" smtClean="0">
                <a:latin typeface="KZ Times New Roman" pitchFamily="18" charset="0"/>
              </a:rPr>
              <a:t>Олардың негізгі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сипаттамаларына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қысқаша тоқталып кетсек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эзотерикалық парадигманың негізгі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мәні ақиқатқа барынша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жақындау болса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дәстүрлі-консервативтік парадигманың  мақсаты </a:t>
            </a:r>
            <a:r>
              <a:rPr lang="ru-RU" sz="4200" dirty="0" smtClean="0">
                <a:latin typeface="KZ Times New Roman" pitchFamily="18" charset="0"/>
              </a:rPr>
              <a:t>– </a:t>
            </a:r>
            <a:r>
              <a:rPr lang="ru-RU" sz="4200" dirty="0" err="1" smtClean="0">
                <a:latin typeface="KZ Times New Roman" pitchFamily="18" charset="0"/>
              </a:rPr>
              <a:t>ұрпаққа мәдени мұраны, құндылықтарды </a:t>
            </a:r>
            <a:r>
              <a:rPr lang="ru-RU" sz="4200" dirty="0" smtClean="0">
                <a:latin typeface="KZ Times New Roman" pitchFamily="18" charset="0"/>
              </a:rPr>
              <a:t>беру мен оны </a:t>
            </a:r>
            <a:r>
              <a:rPr lang="ru-RU" sz="4200" dirty="0" err="1" smtClean="0">
                <a:latin typeface="KZ Times New Roman" pitchFamily="18" charset="0"/>
              </a:rPr>
              <a:t>сақтау болып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табылады</a:t>
            </a:r>
            <a:r>
              <a:rPr lang="ru-RU" sz="4200" dirty="0" smtClean="0">
                <a:latin typeface="KZ Times New Roman" pitchFamily="18" charset="0"/>
              </a:rPr>
              <a:t>. </a:t>
            </a:r>
            <a:r>
              <a:rPr lang="ru-RU" sz="4200" dirty="0" err="1" smtClean="0">
                <a:latin typeface="KZ Times New Roman" pitchFamily="18" charset="0"/>
              </a:rPr>
              <a:t>Технократтықтың ұстанымы білімнің күштілігін үгіттесе, бихевиористік</a:t>
            </a:r>
            <a:r>
              <a:rPr lang="ru-RU" sz="4200" dirty="0" smtClean="0">
                <a:latin typeface="KZ Times New Roman" pitchFamily="18" charset="0"/>
              </a:rPr>
              <a:t> парадигма </a:t>
            </a:r>
            <a:r>
              <a:rPr lang="ru-RU" sz="4200" dirty="0" err="1" smtClean="0">
                <a:latin typeface="KZ Times New Roman" pitchFamily="18" charset="0"/>
              </a:rPr>
              <a:t>тәртіпке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адамның сыртқы </a:t>
            </a:r>
            <a:r>
              <a:rPr lang="ru-RU" sz="4200" dirty="0" smtClean="0">
                <a:latin typeface="KZ Times New Roman" pitchFamily="18" charset="0"/>
              </a:rPr>
              <a:t>орта </a:t>
            </a:r>
            <a:r>
              <a:rPr lang="ru-RU" sz="4200" dirty="0" err="1" smtClean="0">
                <a:latin typeface="KZ Times New Roman" pitchFamily="18" charset="0"/>
              </a:rPr>
              <a:t>әсеріне деген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жауабына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негізделеді</a:t>
            </a:r>
            <a:r>
              <a:rPr lang="ru-RU" sz="4200" dirty="0" smtClean="0">
                <a:latin typeface="KZ Times New Roman" pitchFamily="18" charset="0"/>
              </a:rPr>
              <a:t>. Ал </a:t>
            </a:r>
            <a:r>
              <a:rPr lang="ru-RU" sz="4200" dirty="0" err="1" smtClean="0">
                <a:latin typeface="KZ Times New Roman" pitchFamily="18" charset="0"/>
              </a:rPr>
              <a:t>гуманистік</a:t>
            </a:r>
            <a:r>
              <a:rPr lang="ru-RU" sz="4200" dirty="0" smtClean="0">
                <a:latin typeface="KZ Times New Roman" pitchFamily="18" charset="0"/>
              </a:rPr>
              <a:t> парадигма </a:t>
            </a:r>
            <a:r>
              <a:rPr lang="ru-RU" sz="4200" dirty="0" err="1" smtClean="0">
                <a:latin typeface="KZ Times New Roman" pitchFamily="18" charset="0"/>
              </a:rPr>
              <a:t>тұлғаның дамуына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өзін-өзі қалыптастыруы </a:t>
            </a:r>
            <a:r>
              <a:rPr lang="ru-RU" sz="4200" dirty="0" smtClean="0">
                <a:latin typeface="KZ Times New Roman" pitchFamily="18" charset="0"/>
              </a:rPr>
              <a:t>мен </a:t>
            </a:r>
            <a:r>
              <a:rPr lang="ru-RU" sz="4200" dirty="0" err="1" smtClean="0">
                <a:latin typeface="KZ Times New Roman" pitchFamily="18" charset="0"/>
              </a:rPr>
              <a:t>дамытуына</a:t>
            </a:r>
            <a:r>
              <a:rPr lang="ru-RU" sz="4200" dirty="0" smtClean="0">
                <a:latin typeface="KZ Times New Roman" pitchFamily="18" charset="0"/>
              </a:rPr>
              <a:t> баса </a:t>
            </a:r>
            <a:r>
              <a:rPr lang="ru-RU" sz="4200" dirty="0" err="1" smtClean="0">
                <a:latin typeface="KZ Times New Roman" pitchFamily="18" charset="0"/>
              </a:rPr>
              <a:t>назар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аударады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деп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қорытынды жасауға болады</a:t>
            </a:r>
            <a:r>
              <a:rPr lang="ru-RU" sz="4200" dirty="0" smtClean="0">
                <a:latin typeface="KZ 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4200" b="1" dirty="0" smtClean="0">
                <a:latin typeface="KZ Times New Roman" pitchFamily="18" charset="0"/>
              </a:rPr>
              <a:t> </a:t>
            </a:r>
            <a:endParaRPr lang="ru-RU" sz="4200" dirty="0" smtClean="0">
              <a:latin typeface="KZ Times New Roman" pitchFamily="18" charset="0"/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Times New Roman" pitchFamily="18" charset="0"/>
              </a:rPr>
              <a:t>Қолданылған әдебиеттер:</a:t>
            </a:r>
            <a:endParaRPr lang="ru-RU" sz="4800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dirty="0" smtClean="0">
                <a:latin typeface="KZ Times New Roman" pitchFamily="18" charset="0"/>
              </a:rPr>
              <a:t>ҚР-ның 2015 жылға дейінгі білім беруді дамыту тұжырымдамасы.  //12жылдық білім. – 2003 ж.</a:t>
            </a:r>
          </a:p>
          <a:p>
            <a:r>
              <a:rPr lang="en-US" dirty="0" smtClean="0">
                <a:latin typeface="KZ Times New Roman" pitchFamily="18" charset="0"/>
              </a:rPr>
              <a:t>www.google.kz</a:t>
            </a:r>
            <a:r>
              <a:rPr lang="kk-KZ" dirty="0" smtClean="0">
                <a:latin typeface="KZ Times New Roman" pitchFamily="18" charset="0"/>
              </a:rPr>
              <a:t> </a:t>
            </a:r>
            <a:endParaRPr lang="ru-RU" dirty="0" smtClean="0">
              <a:latin typeface="KZ Times New Roman" pitchFamily="18" charset="0"/>
            </a:endParaRPr>
          </a:p>
          <a:p>
            <a:pPr algn="just"/>
            <a:endParaRPr lang="ru-RU" dirty="0" smtClean="0"/>
          </a:p>
          <a:p>
            <a:pPr algn="just"/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Негізгі</a:t>
            </a:r>
            <a:r>
              <a:rPr lang="ru-RU" sz="5400" dirty="0" smtClean="0"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 </a:t>
            </a:r>
            <a:r>
              <a:rPr lang="ru-RU" sz="5400" dirty="0" err="1" smtClean="0"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бөлім</a:t>
            </a:r>
            <a:endParaRPr lang="ru-RU" sz="5400" dirty="0">
              <a:solidFill>
                <a:schemeClr val="accent4">
                  <a:lumMod val="7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KZ Times New Roman" pitchFamily="18" charset="0"/>
              </a:rPr>
              <a:t>Парадигма </a:t>
            </a:r>
            <a:r>
              <a:rPr lang="ru-RU" dirty="0" err="1">
                <a:latin typeface="KZ Times New Roman" pitchFamily="18" charset="0"/>
              </a:rPr>
              <a:t>зерттеу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міндетінің шешім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үлгісі </a:t>
            </a:r>
            <a:r>
              <a:rPr lang="ru-RU" dirty="0" err="1">
                <a:latin typeface="KZ Times New Roman" pitchFamily="18" charset="0"/>
              </a:rPr>
              <a:t>ретінде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қабылданған </a:t>
            </a:r>
            <a:r>
              <a:rPr lang="ru-RU" dirty="0" smtClean="0">
                <a:latin typeface="KZ Times New Roman" pitchFamily="18" charset="0"/>
              </a:rPr>
              <a:t>теория</a:t>
            </a:r>
            <a:r>
              <a:rPr lang="kk-KZ" dirty="0" smtClean="0">
                <a:latin typeface="KZ Times New Roman" pitchFamily="18" charset="0"/>
              </a:rPr>
              <a:t>.</a:t>
            </a:r>
            <a:r>
              <a:rPr lang="en-US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Жалпы</a:t>
            </a:r>
            <a:r>
              <a:rPr lang="ru-RU" dirty="0">
                <a:latin typeface="KZ Times New Roman" pitchFamily="18" charset="0"/>
              </a:rPr>
              <a:t> парадигма </a:t>
            </a:r>
            <a:r>
              <a:rPr lang="ru-RU" dirty="0" err="1">
                <a:latin typeface="KZ Times New Roman" pitchFamily="18" charset="0"/>
              </a:rPr>
              <a:t>дегеніміз</a:t>
            </a:r>
            <a:r>
              <a:rPr lang="ru-RU" dirty="0">
                <a:latin typeface="KZ Times New Roman" pitchFamily="18" charset="0"/>
              </a:rPr>
              <a:t> – </a:t>
            </a:r>
            <a:r>
              <a:rPr lang="ru-RU" dirty="0" err="1">
                <a:latin typeface="KZ Times New Roman" pitchFamily="18" charset="0"/>
              </a:rPr>
              <a:t>ғылымдағы белгілі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бір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тарихи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кезең аралығында орын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алатын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мәселені қою </a:t>
            </a:r>
            <a:r>
              <a:rPr lang="ru-RU" dirty="0">
                <a:latin typeface="KZ Times New Roman" pitchFamily="18" charset="0"/>
              </a:rPr>
              <a:t>мен </a:t>
            </a:r>
            <a:r>
              <a:rPr lang="ru-RU" dirty="0" err="1">
                <a:latin typeface="KZ Times New Roman" pitchFamily="18" charset="0"/>
              </a:rPr>
              <a:t>шешімін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табудың</a:t>
            </a:r>
            <a:r>
              <a:rPr lang="ru-RU" dirty="0">
                <a:latin typeface="KZ Times New Roman" pitchFamily="18" charset="0"/>
              </a:rPr>
              <a:t>, </a:t>
            </a:r>
            <a:r>
              <a:rPr lang="ru-RU" dirty="0" err="1">
                <a:latin typeface="KZ Times New Roman" pitchFamily="18" charset="0"/>
              </a:rPr>
              <a:t>зерттеу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тәсілдерінің концептуалды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моделі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немесе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сызбасы</a:t>
            </a:r>
            <a:r>
              <a:rPr lang="ru-RU" dirty="0">
                <a:latin typeface="KZ Times New Roman" pitchFamily="18" charset="0"/>
              </a:rPr>
              <a:t>. </a:t>
            </a:r>
            <a:r>
              <a:rPr lang="ru-RU" dirty="0" err="1">
                <a:latin typeface="KZ Times New Roman" pitchFamily="18" charset="0"/>
              </a:rPr>
              <a:t>Ғылым философиясына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бұл ұғымды нормативті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методологияны</a:t>
            </a:r>
            <a:r>
              <a:rPr lang="ru-RU" dirty="0">
                <a:latin typeface="KZ Times New Roman" pitchFamily="18" charset="0"/>
              </a:rPr>
              <a:t>  </a:t>
            </a:r>
            <a:r>
              <a:rPr lang="ru-RU" dirty="0" err="1">
                <a:latin typeface="KZ Times New Roman" pitchFamily="18" charset="0"/>
              </a:rPr>
              <a:t>сипаттау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мақсатымен </a:t>
            </a:r>
            <a:r>
              <a:rPr lang="ru-RU" dirty="0">
                <a:latin typeface="KZ Times New Roman" pitchFamily="18" charset="0"/>
              </a:rPr>
              <a:t>Г.Бергман  </a:t>
            </a:r>
            <a:r>
              <a:rPr lang="ru-RU" dirty="0" err="1">
                <a:latin typeface="KZ Times New Roman" pitchFamily="18" charset="0"/>
              </a:rPr>
              <a:t>енгізіп</a:t>
            </a:r>
            <a:r>
              <a:rPr lang="ru-RU" dirty="0">
                <a:latin typeface="KZ Times New Roman" pitchFamily="18" charset="0"/>
              </a:rPr>
              <a:t>, </a:t>
            </a:r>
            <a:r>
              <a:rPr lang="ru-RU" dirty="0" err="1">
                <a:latin typeface="KZ Times New Roman" pitchFamily="18" charset="0"/>
              </a:rPr>
              <a:t>ғылыми </a:t>
            </a:r>
            <a:r>
              <a:rPr lang="ru-RU" dirty="0">
                <a:latin typeface="KZ Times New Roman" pitchFamily="18" charset="0"/>
              </a:rPr>
              <a:t>революция </a:t>
            </a:r>
            <a:r>
              <a:rPr lang="ru-RU" dirty="0" err="1">
                <a:latin typeface="KZ Times New Roman" pitchFamily="18" charset="0"/>
              </a:rPr>
              <a:t>теориясын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сипаттайтын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өзінің ұғым жүйесін ұсынған Т.Кунмен</a:t>
            </a:r>
            <a:r>
              <a:rPr lang="ru-RU" dirty="0">
                <a:latin typeface="KZ Times New Roman" pitchFamily="18" charset="0"/>
              </a:rPr>
              <a:t>  </a:t>
            </a:r>
            <a:r>
              <a:rPr lang="ru-RU" dirty="0" err="1">
                <a:latin typeface="KZ Times New Roman" pitchFamily="18" charset="0"/>
              </a:rPr>
              <a:t>дамытылды</a:t>
            </a:r>
            <a:r>
              <a:rPr lang="ru-RU" dirty="0">
                <a:latin typeface="KZ Times New Roman" pitchFamily="18" charset="0"/>
              </a:rPr>
              <a:t>. </a:t>
            </a:r>
            <a:r>
              <a:rPr lang="ru-RU" dirty="0" err="1">
                <a:latin typeface="KZ Times New Roman" pitchFamily="18" charset="0"/>
              </a:rPr>
              <a:t>Кунның пікірі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бойынша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парадигмалардың  ауысуы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ғылыми революцияны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білдіреді</a:t>
            </a:r>
            <a:r>
              <a:rPr lang="ru-RU" dirty="0">
                <a:latin typeface="KZ 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>
                <a:latin typeface="KZ Times New Roman" pitchFamily="18" charset="0"/>
              </a:rPr>
              <a:t>          </a:t>
            </a:r>
            <a:r>
              <a:rPr lang="ru-RU" dirty="0" err="1">
                <a:latin typeface="KZ Times New Roman" pitchFamily="18" charset="0"/>
              </a:rPr>
              <a:t>Мысалы</a:t>
            </a:r>
            <a:r>
              <a:rPr lang="ru-RU" dirty="0">
                <a:latin typeface="KZ Times New Roman" pitchFamily="18" charset="0"/>
              </a:rPr>
              <a:t>, Н.Н  </a:t>
            </a:r>
            <a:r>
              <a:rPr lang="ru-RU" dirty="0" smtClean="0">
                <a:latin typeface="KZ Times New Roman" pitchFamily="18" charset="0"/>
              </a:rPr>
              <a:t>Еременко </a:t>
            </a:r>
            <a:r>
              <a:rPr lang="ru-RU" dirty="0" err="1">
                <a:latin typeface="KZ Times New Roman" pitchFamily="18" charset="0"/>
              </a:rPr>
              <a:t>келесідей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бөліп көрсетеді</a:t>
            </a:r>
            <a:r>
              <a:rPr lang="ru-RU" dirty="0">
                <a:latin typeface="KZ 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KZ Times New Roman" pitchFamily="18" charset="0"/>
              </a:rPr>
              <a:t>	― </a:t>
            </a:r>
            <a:r>
              <a:rPr lang="ru-RU" dirty="0" err="1">
                <a:latin typeface="KZ Times New Roman" pitchFamily="18" charset="0"/>
              </a:rPr>
              <a:t>жалпы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ғылымдық, қызмет түріне, білім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саласына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тәуелсіз қоғамдық масындалатын</a:t>
            </a:r>
            <a:r>
              <a:rPr lang="ru-RU" dirty="0">
                <a:latin typeface="KZ 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KZ Times New Roman" pitchFamily="18" charset="0"/>
              </a:rPr>
              <a:t>	 </a:t>
            </a:r>
            <a:r>
              <a:rPr lang="ru-RU" dirty="0">
                <a:latin typeface="KZ Times New Roman" pitchFamily="18" charset="0"/>
              </a:rPr>
              <a:t>― </a:t>
            </a:r>
            <a:r>
              <a:rPr lang="ru-RU" dirty="0" err="1">
                <a:latin typeface="KZ Times New Roman" pitchFamily="18" charset="0"/>
              </a:rPr>
              <a:t>жеке</a:t>
            </a:r>
            <a:r>
              <a:rPr lang="ru-RU" dirty="0">
                <a:latin typeface="KZ Times New Roman" pitchFamily="18" charset="0"/>
              </a:rPr>
              <a:t>(</a:t>
            </a:r>
            <a:r>
              <a:rPr lang="ru-RU" dirty="0" err="1">
                <a:latin typeface="KZ Times New Roman" pitchFamily="18" charset="0"/>
              </a:rPr>
              <a:t>арнайы</a:t>
            </a:r>
            <a:r>
              <a:rPr lang="ru-RU" dirty="0">
                <a:latin typeface="KZ Times New Roman" pitchFamily="18" charset="0"/>
              </a:rPr>
              <a:t>) , </a:t>
            </a:r>
            <a:r>
              <a:rPr lang="ru-RU" dirty="0" err="1">
                <a:latin typeface="KZ Times New Roman" pitchFamily="18" charset="0"/>
              </a:rPr>
              <a:t>білімнің әртүрлі саласына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теориялық негізді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қалыптастыратын және саладағы қызметте қолданылатын;</a:t>
            </a:r>
            <a:endParaRPr lang="ru-RU" dirty="0">
              <a:latin typeface="KZ 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KZ Times New Roman" pitchFamily="18" charset="0"/>
              </a:rPr>
              <a:t>	 </a:t>
            </a:r>
            <a:r>
              <a:rPr lang="ru-RU" dirty="0">
                <a:latin typeface="KZ Times New Roman" pitchFamily="18" charset="0"/>
              </a:rPr>
              <a:t>― </a:t>
            </a:r>
            <a:r>
              <a:rPr lang="ru-RU" dirty="0" err="1">
                <a:latin typeface="KZ Times New Roman" pitchFamily="18" charset="0"/>
              </a:rPr>
              <a:t>локальді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белгілі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бір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өркениет немесе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елдің жеке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прадигмаларын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қолдану.</a:t>
            </a:r>
            <a:endParaRPr lang="ru-RU" dirty="0">
              <a:latin typeface="KZ Times New Roman" pitchFamily="18" charset="0"/>
            </a:endParaRPr>
          </a:p>
          <a:p>
            <a:pPr>
              <a:buNone/>
            </a:pPr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36904" cy="1080120"/>
          </a:xfrm>
        </p:spPr>
        <p:txBody>
          <a:bodyPr>
            <a:noAutofit/>
          </a:bodyPr>
          <a:lstStyle/>
          <a:p>
            <a:r>
              <a:rPr lang="ru-RU" sz="3600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KZ Times New Roman" pitchFamily="18" charset="0"/>
              </a:rPr>
              <a:t>Білім</a:t>
            </a:r>
            <a:r>
              <a:rPr lang="ru-RU" sz="36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KZ Times New Roman" pitchFamily="18" charset="0"/>
              </a:rPr>
              <a:t> беру </a:t>
            </a:r>
            <a:r>
              <a:rPr lang="ru-RU" sz="3600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KZ Times New Roman" pitchFamily="18" charset="0"/>
              </a:rPr>
              <a:t>парадигмасының мәні және педагогикалық  өркениет кезеңдері</a:t>
            </a:r>
            <a:endParaRPr lang="ru-RU" sz="36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>
                <a:latin typeface="KZ Times New Roman" pitchFamily="18" charset="0"/>
              </a:rPr>
              <a:t>Парадигма</a:t>
            </a:r>
            <a:r>
              <a:rPr lang="en-US" sz="2400" dirty="0">
                <a:latin typeface="KZ Times New Roman" pitchFamily="18" charset="0"/>
              </a:rPr>
              <a:t>»  </a:t>
            </a:r>
            <a:r>
              <a:rPr lang="ru-RU" sz="2400" dirty="0" err="1">
                <a:latin typeface="KZ Times New Roman" pitchFamily="18" charset="0"/>
              </a:rPr>
              <a:t>латын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тілінен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сөзбе</a:t>
            </a:r>
            <a:r>
              <a:rPr lang="en-US" sz="2400" dirty="0">
                <a:latin typeface="KZ Times New Roman" pitchFamily="18" charset="0"/>
              </a:rPr>
              <a:t>-</a:t>
            </a:r>
            <a:r>
              <a:rPr lang="ru-RU" sz="2400" dirty="0" err="1">
                <a:latin typeface="KZ Times New Roman" pitchFamily="18" charset="0"/>
              </a:rPr>
              <a:t>сөз аударғанда</a:t>
            </a:r>
            <a:r>
              <a:rPr lang="en-US" sz="2400" dirty="0">
                <a:latin typeface="KZ Times New Roman" pitchFamily="18" charset="0"/>
              </a:rPr>
              <a:t> «</a:t>
            </a:r>
            <a:r>
              <a:rPr lang="ru-RU" sz="2400" dirty="0" err="1">
                <a:latin typeface="KZ Times New Roman" pitchFamily="18" charset="0"/>
              </a:rPr>
              <a:t>үлгі</a:t>
            </a:r>
            <a:r>
              <a:rPr lang="en-US" sz="2400" dirty="0">
                <a:latin typeface="KZ Times New Roman" pitchFamily="18" charset="0"/>
              </a:rPr>
              <a:t>» </a:t>
            </a:r>
            <a:r>
              <a:rPr lang="ru-RU" sz="2400" dirty="0" err="1">
                <a:latin typeface="KZ Times New Roman" pitchFamily="18" charset="0"/>
              </a:rPr>
              <a:t>деген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мағынаны білдіреді</a:t>
            </a:r>
            <a:r>
              <a:rPr lang="en-US" sz="2400" dirty="0">
                <a:latin typeface="KZ Times New Roman" pitchFamily="18" charset="0"/>
              </a:rPr>
              <a:t>. </a:t>
            </a:r>
            <a:r>
              <a:rPr lang="ru-RU" sz="2400" dirty="0" err="1">
                <a:latin typeface="KZ Times New Roman" pitchFamily="18" charset="0"/>
              </a:rPr>
              <a:t>Қазіргі заман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педагогикасында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ол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білім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берудің концептуалды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моделі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ретінде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қолданылады.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И.А.Колесникованың айтуы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блйынша</a:t>
            </a:r>
            <a:r>
              <a:rPr lang="ru-RU" sz="2400" dirty="0">
                <a:latin typeface="KZ Times New Roman" pitchFamily="18" charset="0"/>
              </a:rPr>
              <a:t>  </a:t>
            </a:r>
            <a:r>
              <a:rPr lang="ru-RU" sz="2400" dirty="0" err="1">
                <a:latin typeface="KZ Times New Roman" pitchFamily="18" charset="0"/>
              </a:rPr>
              <a:t>«</a:t>
            </a:r>
            <a:r>
              <a:rPr lang="ru-RU" sz="2400" dirty="0" err="1" smtClean="0">
                <a:latin typeface="KZ Times New Roman" pitchFamily="18" charset="0"/>
              </a:rPr>
              <a:t>парадигмалардың </a:t>
            </a:r>
            <a:r>
              <a:rPr lang="ru-RU" sz="2400" dirty="0" err="1">
                <a:latin typeface="KZ Times New Roman" pitchFamily="18" charset="0"/>
              </a:rPr>
              <a:t>көп түрлі болуы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педагогикалық өркениетпен байланысты</a:t>
            </a:r>
            <a:r>
              <a:rPr lang="ru-RU" sz="2400" dirty="0">
                <a:latin typeface="KZ Times New Roman" pitchFamily="18" charset="0"/>
              </a:rPr>
              <a:t>, </a:t>
            </a:r>
            <a:r>
              <a:rPr lang="ru-RU" sz="2400" dirty="0" err="1">
                <a:latin typeface="KZ Times New Roman" pitchFamily="18" charset="0"/>
              </a:rPr>
              <a:t>сонымен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қатар адамзат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табиғи </a:t>
            </a:r>
            <a:r>
              <a:rPr lang="ru-RU" sz="2400" dirty="0">
                <a:latin typeface="KZ Times New Roman" pitchFamily="18" charset="0"/>
              </a:rPr>
              <a:t>педагогика </a:t>
            </a:r>
            <a:r>
              <a:rPr lang="ru-RU" sz="2400" dirty="0" err="1">
                <a:latin typeface="KZ Times New Roman" pitchFamily="18" charset="0"/>
              </a:rPr>
              <a:t>кезеңдерінен және репродуктивті</a:t>
            </a:r>
            <a:r>
              <a:rPr lang="ru-RU" sz="2400" dirty="0">
                <a:latin typeface="KZ Times New Roman" pitchFamily="18" charset="0"/>
              </a:rPr>
              <a:t>- </a:t>
            </a:r>
            <a:r>
              <a:rPr lang="ru-RU" sz="2400" dirty="0" err="1">
                <a:latin typeface="KZ Times New Roman" pitchFamily="18" charset="0"/>
              </a:rPr>
              <a:t>педагогикалық өркениетпен өтіп</a:t>
            </a:r>
            <a:r>
              <a:rPr lang="ru-RU" sz="2400" dirty="0">
                <a:latin typeface="KZ Times New Roman" pitchFamily="18" charset="0"/>
              </a:rPr>
              <a:t>, </a:t>
            </a:r>
            <a:r>
              <a:rPr lang="ru-RU" sz="2400" dirty="0" err="1">
                <a:latin typeface="KZ Times New Roman" pitchFamily="18" charset="0"/>
              </a:rPr>
              <a:t>препродуктивті-педагогикалық өркениетке өтіп жатыр</a:t>
            </a:r>
            <a:r>
              <a:rPr lang="ru-RU" sz="2400" dirty="0" smtClean="0">
                <a:latin typeface="KZ Times New Roman" pitchFamily="18" charset="0"/>
              </a:rPr>
              <a:t>.»</a:t>
            </a:r>
          </a:p>
          <a:p>
            <a:pPr algn="just"/>
            <a:r>
              <a:rPr lang="ru-RU" sz="2400" dirty="0" err="1" smtClean="0">
                <a:latin typeface="KZ Times New Roman" pitchFamily="18" charset="0"/>
              </a:rPr>
              <a:t>Археологиялық</a:t>
            </a:r>
            <a:r>
              <a:rPr lang="ru-RU" sz="2400" dirty="0" err="1">
                <a:latin typeface="KZ Times New Roman" pitchFamily="18" charset="0"/>
              </a:rPr>
              <a:t>, этнографиялық, антропологиялық және </a:t>
            </a:r>
            <a:r>
              <a:rPr lang="ru-RU" sz="2400" dirty="0">
                <a:latin typeface="KZ Times New Roman" pitchFamily="18" charset="0"/>
              </a:rPr>
              <a:t>де </a:t>
            </a:r>
            <a:r>
              <a:rPr lang="ru-RU" sz="2400" dirty="0" err="1">
                <a:latin typeface="KZ Times New Roman" pitchFamily="18" charset="0"/>
              </a:rPr>
              <a:t>басқа деректерге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қарағанда бірінші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кезеңде </a:t>
            </a:r>
            <a:r>
              <a:rPr lang="ru-RU" sz="2400" dirty="0">
                <a:latin typeface="KZ Times New Roman" pitchFamily="18" charset="0"/>
              </a:rPr>
              <a:t>«</a:t>
            </a:r>
            <a:r>
              <a:rPr lang="ru-RU" sz="2400" dirty="0" err="1">
                <a:latin typeface="KZ Times New Roman" pitchFamily="18" charset="0"/>
              </a:rPr>
              <a:t>педагогикалық іс-әрекет</a:t>
            </a:r>
            <a:r>
              <a:rPr lang="ru-RU" sz="2400" dirty="0">
                <a:latin typeface="KZ Times New Roman" pitchFamily="18" charset="0"/>
              </a:rPr>
              <a:t>» </a:t>
            </a:r>
            <a:r>
              <a:rPr lang="ru-RU" sz="2400" dirty="0" err="1">
                <a:latin typeface="KZ Times New Roman" pitchFamily="18" charset="0"/>
              </a:rPr>
              <a:t>ересек</a:t>
            </a:r>
            <a:r>
              <a:rPr lang="ru-RU" sz="2400" dirty="0">
                <a:latin typeface="KZ Times New Roman" pitchFamily="18" charset="0"/>
              </a:rPr>
              <a:t> пен бала </a:t>
            </a:r>
            <a:r>
              <a:rPr lang="ru-RU" sz="2400" dirty="0" err="1">
                <a:latin typeface="KZ Times New Roman" pitchFamily="18" charset="0"/>
              </a:rPr>
              <a:t>өмірінің табиғи ағымына кетті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деп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болжауға </a:t>
            </a:r>
            <a:r>
              <a:rPr lang="ru-RU" sz="2400" dirty="0" err="1" smtClean="0">
                <a:latin typeface="KZ Times New Roman" pitchFamily="18" charset="0"/>
              </a:rPr>
              <a:t>болады</a:t>
            </a:r>
            <a:r>
              <a:rPr lang="ru-RU" sz="2400" dirty="0" smtClean="0">
                <a:latin typeface="KZ Times New Roman" pitchFamily="18" charset="0"/>
              </a:rPr>
              <a:t>.</a:t>
            </a:r>
            <a:r>
              <a:rPr lang="ru-RU" sz="2400" dirty="0"/>
              <a:t> </a:t>
            </a:r>
            <a:r>
              <a:rPr lang="ru-RU" sz="2400" dirty="0" err="1">
                <a:latin typeface="KZ Times New Roman" pitchFamily="18" charset="0"/>
              </a:rPr>
              <a:t>Адамдардың әлеммен өзара әрекеттілікке түсінуінің түрлі әдістерін игеру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мөлшеріне қарай </a:t>
            </a:r>
            <a:r>
              <a:rPr lang="ru-RU" sz="2400" dirty="0" err="1" smtClean="0">
                <a:latin typeface="KZ Times New Roman" pitchFamily="18" charset="0"/>
              </a:rPr>
              <a:t>педагогикалық  </a:t>
            </a:r>
            <a:r>
              <a:rPr lang="ru-RU" sz="2400" dirty="0" err="1">
                <a:latin typeface="KZ Times New Roman" pitchFamily="18" charset="0"/>
              </a:rPr>
              <a:t>парадигмалардың қалыптасуы болған және қазір </a:t>
            </a:r>
            <a:r>
              <a:rPr lang="ru-RU" sz="2400" dirty="0">
                <a:latin typeface="KZ Times New Roman" pitchFamily="18" charset="0"/>
              </a:rPr>
              <a:t>де </a:t>
            </a:r>
            <a:r>
              <a:rPr lang="ru-RU" sz="2400" dirty="0" err="1">
                <a:latin typeface="KZ Times New Roman" pitchFamily="18" charset="0"/>
              </a:rPr>
              <a:t>болып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жатыр</a:t>
            </a:r>
            <a:r>
              <a:rPr lang="ru-RU" sz="2400" dirty="0">
                <a:latin typeface="KZ Times New Roman" pitchFamily="18" charset="0"/>
              </a:rPr>
              <a:t>. </a:t>
            </a:r>
            <a:r>
              <a:rPr lang="ru-RU" sz="2400" dirty="0" err="1">
                <a:latin typeface="KZ Times New Roman" pitchFamily="18" charset="0"/>
              </a:rPr>
              <a:t>Қолданылатын парадигмалардың  қай-қайсысы болса</a:t>
            </a:r>
            <a:r>
              <a:rPr lang="ru-RU" sz="2400" dirty="0">
                <a:latin typeface="KZ Times New Roman" pitchFamily="18" charset="0"/>
              </a:rPr>
              <a:t> да, </a:t>
            </a:r>
            <a:r>
              <a:rPr lang="ru-RU" sz="2400" dirty="0" err="1">
                <a:latin typeface="KZ Times New Roman" pitchFamily="18" charset="0"/>
              </a:rPr>
              <a:t>жақсы немесе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жаман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болуы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мүмкін емес</a:t>
            </a:r>
            <a:r>
              <a:rPr lang="ru-RU" sz="2400" dirty="0">
                <a:latin typeface="KZ Times New Roman" pitchFamily="18" charset="0"/>
              </a:rPr>
              <a:t>. </a:t>
            </a:r>
            <a:r>
              <a:rPr lang="ru-RU" sz="2400" dirty="0" err="1">
                <a:latin typeface="KZ Times New Roman" pitchFamily="18" charset="0"/>
              </a:rPr>
              <a:t>Олардың әрқайсысы әлемді және педагогикалық  объектілердің </a:t>
            </a:r>
            <a:r>
              <a:rPr lang="ru-RU" sz="2400" dirty="0" err="1" smtClean="0">
                <a:latin typeface="KZ Times New Roman" pitchFamily="18" charset="0"/>
              </a:rPr>
              <a:t>қабылдауына</a:t>
            </a:r>
            <a:r>
              <a:rPr lang="ru-RU" sz="2400" dirty="0" err="1">
                <a:latin typeface="KZ Times New Roman" pitchFamily="18" charset="0"/>
              </a:rPr>
              <a:t>, оның мәнінің </a:t>
            </a:r>
            <a:r>
              <a:rPr lang="ru-RU" sz="2400" dirty="0" err="1" smtClean="0">
                <a:latin typeface="KZ Times New Roman" pitchFamily="18" charset="0"/>
              </a:rPr>
              <a:t>түсіндірілуіне, </a:t>
            </a:r>
            <a:r>
              <a:rPr lang="ru-RU" sz="2400" dirty="0" err="1">
                <a:latin typeface="KZ Times New Roman" pitchFamily="18" charset="0"/>
              </a:rPr>
              <a:t>оқу-тәрбиелік процестің құрылуына жауап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береді</a:t>
            </a:r>
            <a:r>
              <a:rPr lang="ru-RU" sz="2400" dirty="0">
                <a:latin typeface="KZ Times New Roman" pitchFamily="18" charset="0"/>
              </a:rPr>
              <a:t>. </a:t>
            </a:r>
          </a:p>
          <a:p>
            <a:pPr algn="just"/>
            <a:endParaRPr lang="ru-RU" sz="2400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47248" cy="1196752"/>
          </a:xfrm>
        </p:spPr>
        <p:txBody>
          <a:bodyPr>
            <a:noAutofit/>
          </a:bodyPr>
          <a:lstStyle/>
          <a:p>
            <a:r>
              <a:rPr lang="ru-RU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/>
            </a:r>
            <a:br>
              <a:rPr lang="ru-RU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</a:br>
            <a:r>
              <a:rPr lang="ru-RU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Білім</a:t>
            </a:r>
            <a:r>
              <a:rPr lang="ru-RU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 </a:t>
            </a:r>
            <a:r>
              <a:rPr lang="ru-RU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беру </a:t>
            </a:r>
            <a:r>
              <a:rPr lang="ru-RU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прадигмалары</a:t>
            </a:r>
            <a:r>
              <a:rPr lang="ru-RU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:</a:t>
            </a:r>
            <a:br>
              <a:rPr lang="ru-RU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</a:br>
            <a:endParaRPr lang="ru-RU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/>
          </a:bodyPr>
          <a:lstStyle/>
          <a:p>
            <a:pPr lvl="0" algn="just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err="1">
                <a:latin typeface="KZ Times New Roman" pitchFamily="18" charset="0"/>
              </a:rPr>
              <a:t>Дәстүрлі-консервативтік.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Бұл жерде</a:t>
            </a:r>
            <a:r>
              <a:rPr lang="ru-RU" dirty="0">
                <a:latin typeface="KZ Times New Roman" pitchFamily="18" charset="0"/>
              </a:rPr>
              <a:t>  «</a:t>
            </a:r>
            <a:r>
              <a:rPr lang="ru-RU" dirty="0" err="1">
                <a:latin typeface="KZ Times New Roman" pitchFamily="18" charset="0"/>
              </a:rPr>
              <a:t>консервативті</a:t>
            </a:r>
            <a:r>
              <a:rPr lang="ru-RU" dirty="0">
                <a:latin typeface="KZ Times New Roman" pitchFamily="18" charset="0"/>
              </a:rPr>
              <a:t>» </a:t>
            </a:r>
            <a:r>
              <a:rPr lang="ru-RU" dirty="0" err="1">
                <a:latin typeface="KZ Times New Roman" pitchFamily="18" charset="0"/>
              </a:rPr>
              <a:t>сөзі позитивті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жағында(яғни  білімнің көмегімен  мәдениетті тұрақтандыру, сақтап қалу</a:t>
            </a:r>
            <a:r>
              <a:rPr lang="ru-RU" dirty="0">
                <a:latin typeface="KZ Times New Roman" pitchFamily="18" charset="0"/>
              </a:rPr>
              <a:t>)  </a:t>
            </a:r>
            <a:r>
              <a:rPr lang="ru-RU" dirty="0" err="1">
                <a:latin typeface="KZ Times New Roman" pitchFamily="18" charset="0"/>
              </a:rPr>
              <a:t>қолданылады.</a:t>
            </a:r>
            <a:r>
              <a:rPr lang="ru-RU" dirty="0">
                <a:latin typeface="KZ Times New Roman" pitchFamily="18" charset="0"/>
              </a:rPr>
              <a:t> </a:t>
            </a:r>
          </a:p>
          <a:p>
            <a:pPr lvl="0" algn="just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err="1">
                <a:latin typeface="KZ Times New Roman" pitchFamily="18" charset="0"/>
              </a:rPr>
              <a:t>Рационалистикалық </a:t>
            </a:r>
            <a:r>
              <a:rPr lang="ru-RU" dirty="0">
                <a:latin typeface="KZ Times New Roman" pitchFamily="18" charset="0"/>
              </a:rPr>
              <a:t>– </a:t>
            </a:r>
            <a:r>
              <a:rPr lang="ru-RU" dirty="0" err="1">
                <a:latin typeface="KZ Times New Roman" pitchFamily="18" charset="0"/>
              </a:rPr>
              <a:t>мәдениеттегі шығармашылық тәсілге сәйкес және адамды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мәдениетке бейімдеу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үшін қолданылады.</a:t>
            </a:r>
            <a:r>
              <a:rPr lang="ru-RU" dirty="0">
                <a:latin typeface="KZ Times New Roman" pitchFamily="18" charset="0"/>
              </a:rPr>
              <a:t> </a:t>
            </a:r>
          </a:p>
          <a:p>
            <a:pPr lvl="0" algn="just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err="1">
                <a:latin typeface="KZ Times New Roman" pitchFamily="18" charset="0"/>
              </a:rPr>
              <a:t>Феноменологиялық </a:t>
            </a:r>
            <a:r>
              <a:rPr lang="ru-RU" dirty="0">
                <a:latin typeface="KZ Times New Roman" pitchFamily="18" charset="0"/>
              </a:rPr>
              <a:t>(</a:t>
            </a:r>
            <a:r>
              <a:rPr lang="ru-RU" dirty="0" err="1">
                <a:latin typeface="KZ Times New Roman" pitchFamily="18" charset="0"/>
              </a:rPr>
              <a:t>гуманистік</a:t>
            </a:r>
            <a:r>
              <a:rPr lang="ru-RU" dirty="0">
                <a:latin typeface="KZ Times New Roman" pitchFamily="18" charset="0"/>
              </a:rPr>
              <a:t>) – </a:t>
            </a:r>
            <a:r>
              <a:rPr lang="ru-RU" dirty="0" err="1">
                <a:latin typeface="KZ Times New Roman" pitchFamily="18" charset="0"/>
              </a:rPr>
              <a:t>адамға мәдениеттің басты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феномені</a:t>
            </a:r>
            <a:r>
              <a:rPr lang="ru-RU" dirty="0">
                <a:latin typeface="KZ Times New Roman" pitchFamily="18" charset="0"/>
              </a:rPr>
              <a:t>, </a:t>
            </a:r>
            <a:r>
              <a:rPr lang="ru-RU" dirty="0" err="1">
                <a:latin typeface="KZ Times New Roman" pitchFamily="18" charset="0"/>
              </a:rPr>
              <a:t>білім</a:t>
            </a:r>
            <a:r>
              <a:rPr lang="ru-RU" dirty="0">
                <a:latin typeface="KZ Times New Roman" pitchFamily="18" charset="0"/>
              </a:rPr>
              <a:t> беру </a:t>
            </a:r>
            <a:r>
              <a:rPr lang="ru-RU" dirty="0" err="1">
                <a:latin typeface="KZ Times New Roman" pitchFamily="18" charset="0"/>
              </a:rPr>
              <a:t>субьектісі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ретінде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қатынасу</a:t>
            </a:r>
            <a:r>
              <a:rPr lang="ru-RU" dirty="0">
                <a:latin typeface="KZ 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206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біріншіден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 мақсаттарына байланысты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екіншіден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мектептің функциясын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түсінуге, мақсатқа жету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әдістеріне, педагогикалық  өзара әрекет сипатына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берудегі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оқушының орнына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байланысты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ажыратылады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парадигмалардың әрқайсысы 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алдына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сұрақтар қояды:</a:t>
            </a:r>
            <a:endParaRPr lang="ru-RU" dirty="0" smtClean="0">
              <a:latin typeface="KZ Times New Roman" pitchFamily="18" charset="0"/>
            </a:endParaRP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Әлеуметтік </a:t>
            </a:r>
            <a:r>
              <a:rPr lang="ru-RU" dirty="0" smtClean="0">
                <a:latin typeface="KZ Times New Roman" pitchFamily="18" charset="0"/>
              </a:rPr>
              <a:t>институт </a:t>
            </a:r>
            <a:r>
              <a:rPr lang="ru-RU" dirty="0" err="1" smtClean="0">
                <a:latin typeface="KZ Times New Roman" pitchFamily="18" charset="0"/>
              </a:rPr>
              <a:t>ретіндегі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мектеп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функциялары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туралы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жүйесінің тиімділігі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туралы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Мектеп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басымдылықтары туралы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мақсатының қоғамдық маңыздылығы неден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құралатындығы туралы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Білімнің, дағдының, тәжірибенің қайсысы немесе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қандай түрі құнды және қазіргі заманның 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жүйесі қандай </a:t>
            </a:r>
            <a:r>
              <a:rPr lang="ru-RU" dirty="0" smtClean="0">
                <a:latin typeface="KZ Times New Roman" pitchFamily="18" charset="0"/>
              </a:rPr>
              <a:t>болу </a:t>
            </a:r>
            <a:r>
              <a:rPr lang="ru-RU" dirty="0" err="1" smtClean="0">
                <a:latin typeface="KZ Times New Roman" pitchFamily="18" charset="0"/>
              </a:rPr>
              <a:t>керектігі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туралы</a:t>
            </a:r>
            <a:r>
              <a:rPr lang="ru-RU" dirty="0" smtClean="0">
                <a:latin typeface="KZ Times New Roman" pitchFamily="18" charset="0"/>
              </a:rPr>
              <a:t>: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/>
            </a:r>
            <a:b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</a:br>
            <a:endParaRPr lang="ru-RU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KZ 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4294967295"/>
          </p:nvPr>
        </p:nvSpPr>
        <p:spPr>
          <a:xfrm>
            <a:off x="0" y="1557338"/>
            <a:ext cx="4040188" cy="4568825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20482" name="Picture 2" descr="http://www.mk.ru/upload/iblock_mk/475/f1/0d/1c/DETAIL_PICTURE_5498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3456384" cy="5040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Блок-схема: знак завершения 9"/>
          <p:cNvSpPr/>
          <p:nvPr/>
        </p:nvSpPr>
        <p:spPr>
          <a:xfrm>
            <a:off x="251520" y="5733256"/>
            <a:ext cx="3744416" cy="720080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Boyarsky" pitchFamily="34" charset="0"/>
              </a:rPr>
              <a:t>Е.А.Ямбург</a:t>
            </a:r>
            <a:endParaRPr lang="ru-RU" sz="3600" dirty="0">
              <a:latin typeface="KZ Boyarsky" pitchFamily="34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3923928" y="188640"/>
            <a:ext cx="5220072" cy="6669360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 smtClean="0">
              <a:latin typeface="KZ Times New Roman" pitchFamily="18" charset="0"/>
            </a:endParaRPr>
          </a:p>
          <a:p>
            <a:pPr algn="just"/>
            <a:endParaRPr lang="ru-RU" sz="1600" dirty="0" smtClean="0">
              <a:latin typeface="KZ Times New Roman" pitchFamily="18" charset="0"/>
            </a:endParaRPr>
          </a:p>
          <a:p>
            <a:pPr algn="just"/>
            <a:r>
              <a:rPr lang="ru-RU" sz="1600" dirty="0" err="1" smtClean="0">
                <a:latin typeface="KZ Times New Roman" pitchFamily="18" charset="0"/>
              </a:rPr>
              <a:t>Е.А.Ямбургтың жіктеуі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бойынша</a:t>
            </a:r>
            <a:r>
              <a:rPr lang="ru-RU" sz="1600" dirty="0" smtClean="0">
                <a:latin typeface="KZ Times New Roman" pitchFamily="18" charset="0"/>
              </a:rPr>
              <a:t>:</a:t>
            </a:r>
          </a:p>
          <a:p>
            <a:pPr algn="just"/>
            <a:r>
              <a:rPr lang="ru-RU" sz="1600" dirty="0" smtClean="0">
                <a:latin typeface="KZ Times New Roman" pitchFamily="18" charset="0"/>
              </a:rPr>
              <a:t>   ― </a:t>
            </a:r>
            <a:r>
              <a:rPr lang="ru-RU" sz="1600" dirty="0" err="1" smtClean="0">
                <a:latin typeface="KZ Times New Roman" pitchFamily="18" charset="0"/>
              </a:rPr>
              <a:t>когинтивті-ақпараттық </a:t>
            </a:r>
            <a:r>
              <a:rPr lang="ru-RU" sz="1600" dirty="0" smtClean="0">
                <a:latin typeface="KZ Times New Roman" pitchFamily="18" charset="0"/>
              </a:rPr>
              <a:t>– </a:t>
            </a:r>
            <a:r>
              <a:rPr lang="ru-RU" sz="1600" dirty="0" err="1" smtClean="0">
                <a:latin typeface="KZ Times New Roman" pitchFamily="18" charset="0"/>
              </a:rPr>
              <a:t>бұл </a:t>
            </a:r>
            <a:r>
              <a:rPr lang="ru-RU" sz="1600" dirty="0" smtClean="0">
                <a:latin typeface="KZ Times New Roman" pitchFamily="18" charset="0"/>
              </a:rPr>
              <a:t>парадигма </a:t>
            </a:r>
            <a:r>
              <a:rPr lang="ru-RU" sz="1600" dirty="0" err="1" smtClean="0">
                <a:latin typeface="KZ Times New Roman" pitchFamily="18" charset="0"/>
              </a:rPr>
              <a:t>адамзатпен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жинақталған барлық білімді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дағдыны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тәжірибені максималды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көлемде балаға берудің қажеттілігі туралы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тұрақты көзқарастан туындайды</a:t>
            </a:r>
            <a:r>
              <a:rPr lang="ru-RU" sz="1600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KZ Times New Roman" pitchFamily="18" charset="0"/>
              </a:rPr>
              <a:t>― </a:t>
            </a:r>
            <a:r>
              <a:rPr lang="ru-RU" sz="1600" dirty="0" err="1" smtClean="0">
                <a:latin typeface="KZ Times New Roman" pitchFamily="18" charset="0"/>
              </a:rPr>
              <a:t>тұлғалық- бұл назар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баланың интеллектуалды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дамуынан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эмоционалды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және әлеуметтік дамуына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аударылады</a:t>
            </a:r>
            <a:r>
              <a:rPr lang="ru-RU" sz="1600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KZ Times New Roman" pitchFamily="18" charset="0"/>
              </a:rPr>
              <a:t>― </a:t>
            </a:r>
            <a:r>
              <a:rPr lang="ru-RU" sz="1600" dirty="0" err="1" smtClean="0">
                <a:latin typeface="KZ Times New Roman" pitchFamily="18" charset="0"/>
              </a:rPr>
              <a:t>мәдениеттілік </a:t>
            </a:r>
            <a:r>
              <a:rPr lang="ru-RU" sz="1600" dirty="0" smtClean="0">
                <a:latin typeface="KZ Times New Roman" pitchFamily="18" charset="0"/>
              </a:rPr>
              <a:t>– тез </a:t>
            </a:r>
            <a:r>
              <a:rPr lang="ru-RU" sz="1600" dirty="0" err="1" smtClean="0">
                <a:latin typeface="KZ Times New Roman" pitchFamily="18" charset="0"/>
              </a:rPr>
              <a:t>өзгермелі әлемде тірі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қалуға көмектесетін оңтайлы білім</a:t>
            </a:r>
            <a:r>
              <a:rPr lang="ru-RU" sz="1600" dirty="0" smtClean="0">
                <a:latin typeface="KZ Times New Roman" pitchFamily="18" charset="0"/>
              </a:rPr>
              <a:t> мен </a:t>
            </a:r>
            <a:r>
              <a:rPr lang="ru-RU" sz="1600" dirty="0" err="1" smtClean="0">
                <a:latin typeface="KZ Times New Roman" pitchFamily="18" charset="0"/>
              </a:rPr>
              <a:t>дағдының балаға  керек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екендігін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қолдай отырып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мұғалімді негізгі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міндеті-балалық тұлғасын қалыптастыруға қарай бағытталады</a:t>
            </a:r>
            <a:r>
              <a:rPr lang="ru-RU" sz="1600" dirty="0" smtClean="0">
                <a:latin typeface="KZ 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KZ Times New Roman" pitchFamily="18" charset="0"/>
              </a:rPr>
              <a:t>― </a:t>
            </a:r>
            <a:r>
              <a:rPr lang="ru-RU" sz="1600" dirty="0" err="1" smtClean="0">
                <a:latin typeface="KZ Times New Roman" pitchFamily="18" charset="0"/>
              </a:rPr>
              <a:t>компоненттілік</a:t>
            </a:r>
            <a:r>
              <a:rPr lang="ru-RU" sz="1600" dirty="0" smtClean="0">
                <a:latin typeface="KZ Times New Roman" pitchFamily="18" charset="0"/>
              </a:rPr>
              <a:t> – </a:t>
            </a:r>
            <a:r>
              <a:rPr lang="ru-RU" sz="1600" dirty="0" err="1" smtClean="0">
                <a:latin typeface="KZ Times New Roman" pitchFamily="18" charset="0"/>
              </a:rPr>
              <a:t>бұл </a:t>
            </a:r>
            <a:r>
              <a:rPr lang="ru-RU" sz="1600" dirty="0" smtClean="0">
                <a:latin typeface="KZ Times New Roman" pitchFamily="18" charset="0"/>
              </a:rPr>
              <a:t>парадигма </a:t>
            </a:r>
            <a:r>
              <a:rPr lang="ru-RU" sz="1600" dirty="0" err="1" smtClean="0">
                <a:latin typeface="KZ Times New Roman" pitchFamily="18" charset="0"/>
              </a:rPr>
              <a:t>когнитивті-ақпараттықтан туындайды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бірақ одан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айырмашылығы </a:t>
            </a:r>
            <a:r>
              <a:rPr lang="ru-RU" sz="1600" dirty="0" smtClean="0">
                <a:latin typeface="KZ Times New Roman" pitchFamily="18" charset="0"/>
              </a:rPr>
              <a:t>– </a:t>
            </a:r>
            <a:r>
              <a:rPr lang="ru-RU" sz="1600" dirty="0" err="1" smtClean="0">
                <a:latin typeface="KZ Times New Roman" pitchFamily="18" charset="0"/>
              </a:rPr>
              <a:t>ол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практикалық бейімделуді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күшейтеді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мобильді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дағдылы етуді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оның </a:t>
            </a:r>
            <a:r>
              <a:rPr lang="ru-RU" sz="1600" dirty="0" smtClean="0">
                <a:latin typeface="KZ Times New Roman" pitchFamily="18" charset="0"/>
              </a:rPr>
              <a:t>тек </a:t>
            </a:r>
            <a:r>
              <a:rPr lang="ru-RU" sz="1600" dirty="0" err="1" smtClean="0">
                <a:latin typeface="KZ Times New Roman" pitchFamily="18" charset="0"/>
              </a:rPr>
              <a:t>фактілер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жинағының иесі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ғана емес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сол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фактіні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алудың әдістері </a:t>
            </a:r>
            <a:r>
              <a:rPr lang="ru-RU" sz="1600" dirty="0" smtClean="0">
                <a:latin typeface="KZ Times New Roman" pitchFamily="18" charset="0"/>
              </a:rPr>
              <a:t>мен </a:t>
            </a:r>
            <a:r>
              <a:rPr lang="ru-RU" sz="1600" dirty="0" err="1" smtClean="0">
                <a:latin typeface="KZ Times New Roman" pitchFamily="18" charset="0"/>
              </a:rPr>
              <a:t>технологиясының иесі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ретінде</a:t>
            </a:r>
            <a:r>
              <a:rPr lang="ru-RU" sz="1600" dirty="0" smtClean="0">
                <a:latin typeface="KZ Times New Roman" pitchFamily="18" charset="0"/>
              </a:rPr>
              <a:t> де </a:t>
            </a:r>
            <a:r>
              <a:rPr lang="ru-RU" sz="1600" dirty="0" err="1" smtClean="0">
                <a:latin typeface="KZ Times New Roman" pitchFamily="18" charset="0"/>
              </a:rPr>
              <a:t>қалыптасуына дайындауға  ұмтылады</a:t>
            </a:r>
            <a:r>
              <a:rPr lang="ru-RU" sz="1600" dirty="0" smtClean="0">
                <a:latin typeface="KZ Times New Roman" pitchFamily="18" charset="0"/>
              </a:rPr>
              <a:t>.</a:t>
            </a:r>
          </a:p>
          <a:p>
            <a:pPr algn="just"/>
            <a:endParaRPr lang="ru-RU" sz="1600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Білім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 беру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парадигмаларының түрлері және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 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олардың сипаттамалары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err="1" smtClean="0">
                <a:latin typeface="KZ Times New Roman" pitchFamily="18" charset="0"/>
              </a:rPr>
              <a:t>Эзотерикалық және дәстүрлі-консервативтік парадигмалар</a:t>
            </a:r>
            <a:endParaRPr lang="ru-RU" dirty="0" smtClean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Технократтық және бихевиористік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endParaRPr lang="ru-RU" dirty="0" smtClean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Гуманитарлық парадигмалар</a:t>
            </a:r>
            <a:endParaRPr lang="ru-RU" dirty="0" smtClean="0">
              <a:latin typeface="KZ 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KZ Times New Roman" pitchFamily="18" charset="0"/>
              </a:rPr>
              <a:t/>
            </a:r>
            <a:br>
              <a:rPr lang="ru-RU" dirty="0" smtClean="0">
                <a:latin typeface="KZ Times New Roman" pitchFamily="18" charset="0"/>
              </a:rPr>
            </a:br>
            <a:r>
              <a:rPr lang="ru-RU" dirty="0" err="1" smtClean="0">
                <a:latin typeface="KZ Times New Roman" pitchFamily="18" charset="0"/>
              </a:rPr>
              <a:t>Эзотерикалық және дәстүрлі-консервативтік парадигмалар</a:t>
            </a:r>
            <a:r>
              <a:rPr lang="ru-RU" dirty="0" smtClean="0">
                <a:latin typeface="KZ Times New Roman" pitchFamily="18" charset="0"/>
              </a:rPr>
              <a:t/>
            </a:r>
            <a:br>
              <a:rPr lang="ru-RU" dirty="0" smtClean="0">
                <a:latin typeface="KZ 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400600"/>
          </a:xfrm>
        </p:spPr>
        <p:txBody>
          <a:bodyPr>
            <a:noAutofit/>
          </a:bodyPr>
          <a:lstStyle/>
          <a:p>
            <a:pPr algn="just"/>
            <a:r>
              <a:rPr lang="ru-RU" sz="1800" dirty="0" err="1" smtClean="0">
                <a:latin typeface="KZ Times New Roman" pitchFamily="18" charset="0"/>
              </a:rPr>
              <a:t>Эзотерикалық </a:t>
            </a:r>
            <a:r>
              <a:rPr lang="ru-RU" sz="1800" dirty="0" smtClean="0">
                <a:latin typeface="KZ Times New Roman" pitchFamily="18" charset="0"/>
              </a:rPr>
              <a:t>педагогика</a:t>
            </a:r>
            <a:r>
              <a:rPr lang="en-US" sz="1800" dirty="0" smtClean="0">
                <a:latin typeface="KZ Times New Roman" pitchFamily="18" charset="0"/>
              </a:rPr>
              <a:t> – </a:t>
            </a:r>
            <a:r>
              <a:rPr lang="ru-RU" sz="1800" dirty="0" err="1" smtClean="0">
                <a:latin typeface="KZ Times New Roman" pitchFamily="18" charset="0"/>
              </a:rPr>
              <a:t>біздің планетамыздағы ең көне білім</a:t>
            </a:r>
            <a:r>
              <a:rPr lang="ru-RU" sz="1800" dirty="0" smtClean="0">
                <a:latin typeface="KZ Times New Roman" pitchFamily="18" charset="0"/>
              </a:rPr>
              <a:t> беру </a:t>
            </a:r>
            <a:r>
              <a:rPr lang="ru-RU" sz="1800" dirty="0" err="1" smtClean="0">
                <a:latin typeface="KZ Times New Roman" pitchFamily="18" charset="0"/>
              </a:rPr>
              <a:t>парадигмасы</a:t>
            </a:r>
            <a:r>
              <a:rPr lang="en-US" sz="1800" dirty="0" smtClean="0">
                <a:latin typeface="KZ Times New Roman" pitchFamily="18" charset="0"/>
              </a:rPr>
              <a:t>, </a:t>
            </a:r>
            <a:r>
              <a:rPr lang="ru-RU" sz="1800" dirty="0" smtClean="0">
                <a:latin typeface="KZ Times New Roman" pitchFamily="18" charset="0"/>
              </a:rPr>
              <a:t>грек </a:t>
            </a:r>
            <a:r>
              <a:rPr lang="ru-RU" sz="1800" dirty="0" err="1" smtClean="0">
                <a:latin typeface="KZ Times New Roman" pitchFamily="18" charset="0"/>
              </a:rPr>
              <a:t>тілінен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аударғанда</a:t>
            </a:r>
            <a:r>
              <a:rPr lang="en-US" sz="1800" dirty="0" smtClean="0">
                <a:latin typeface="KZ Times New Roman" pitchFamily="18" charset="0"/>
              </a:rPr>
              <a:t> «</a:t>
            </a:r>
            <a:r>
              <a:rPr lang="ru-RU" sz="1800" dirty="0" err="1" smtClean="0">
                <a:latin typeface="KZ Times New Roman" pitchFamily="18" charset="0"/>
              </a:rPr>
              <a:t>эзотерикалық</a:t>
            </a:r>
            <a:r>
              <a:rPr lang="en-US" sz="1800" dirty="0" smtClean="0">
                <a:latin typeface="KZ Times New Roman" pitchFamily="18" charset="0"/>
              </a:rPr>
              <a:t>» </a:t>
            </a:r>
            <a:r>
              <a:rPr lang="ru-RU" sz="1800" dirty="0" err="1" smtClean="0">
                <a:latin typeface="KZ Times New Roman" pitchFamily="18" charset="0"/>
              </a:rPr>
              <a:t>деген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сөз құпия</a:t>
            </a:r>
            <a:r>
              <a:rPr lang="en-US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жасырын</a:t>
            </a:r>
            <a:r>
              <a:rPr lang="ru-RU" sz="1800" dirty="0" smtClean="0">
                <a:latin typeface="KZ Times New Roman" pitchFamily="18" charset="0"/>
              </a:rPr>
              <a:t> тек </a:t>
            </a:r>
            <a:r>
              <a:rPr lang="ru-RU" sz="1800" dirty="0" err="1" smtClean="0">
                <a:latin typeface="KZ Times New Roman" pitchFamily="18" charset="0"/>
              </a:rPr>
              <a:t>арнайы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адамдарға арналған</a:t>
            </a:r>
            <a:r>
              <a:rPr lang="en-US" sz="1800" dirty="0" smtClean="0">
                <a:latin typeface="KZ Times New Roman" pitchFamily="18" charset="0"/>
              </a:rPr>
              <a:t> (</a:t>
            </a:r>
            <a:r>
              <a:rPr lang="ru-RU" sz="1800" dirty="0" err="1" smtClean="0">
                <a:latin typeface="KZ Times New Roman" pitchFamily="18" charset="0"/>
              </a:rPr>
              <a:t>діни</a:t>
            </a:r>
            <a:r>
              <a:rPr lang="en-US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сиқырлы</a:t>
            </a:r>
            <a:r>
              <a:rPr lang="en-US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мистикалық</a:t>
            </a:r>
            <a:r>
              <a:rPr lang="en-US" sz="1800" dirty="0" smtClean="0">
                <a:latin typeface="KZ Times New Roman" pitchFamily="18" charset="0"/>
              </a:rPr>
              <a:t>) </a:t>
            </a:r>
            <a:r>
              <a:rPr lang="ru-RU" sz="1800" dirty="0" err="1" smtClean="0">
                <a:latin typeface="KZ Times New Roman" pitchFamily="18" charset="0"/>
              </a:rPr>
              <a:t>ұғымдарын білдіреді</a:t>
            </a:r>
            <a:r>
              <a:rPr lang="en-US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Оның мәні </a:t>
            </a:r>
            <a:r>
              <a:rPr lang="ru-RU" sz="1800" dirty="0" smtClean="0">
                <a:latin typeface="KZ Times New Roman" pitchFamily="18" charset="0"/>
              </a:rPr>
              <a:t>– </a:t>
            </a:r>
            <a:r>
              <a:rPr lang="ru-RU" sz="1800" dirty="0" err="1" smtClean="0">
                <a:latin typeface="KZ Times New Roman" pitchFamily="18" charset="0"/>
              </a:rPr>
              <a:t>мәңгілік және өзгеріссіз ретінде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болатын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ақиқатқа қатынас.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Педагогикалық іс-әрекеттің  жоғыры мағынасы оқушының ғарышпен байланысына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қажетті табиғи күшті босату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және дамыту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сонымен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қатар оқушының  өте терең біліміне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керекті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табиғи күшті дамыту</a:t>
            </a:r>
            <a:r>
              <a:rPr lang="ru-RU" sz="1800" dirty="0" smtClean="0">
                <a:latin typeface="KZ Times New Roman" pitchFamily="18" charset="0"/>
              </a:rPr>
              <a:t>.</a:t>
            </a:r>
          </a:p>
          <a:p>
            <a:pPr algn="just"/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Бұл </a:t>
            </a:r>
            <a:r>
              <a:rPr lang="ru-RU" sz="1800" dirty="0" smtClean="0">
                <a:latin typeface="KZ Times New Roman" pitchFamily="18" charset="0"/>
              </a:rPr>
              <a:t>парадигма  </a:t>
            </a:r>
            <a:r>
              <a:rPr lang="ru-RU" sz="1800" dirty="0" err="1" smtClean="0">
                <a:latin typeface="KZ Times New Roman" pitchFamily="18" charset="0"/>
              </a:rPr>
              <a:t>бойынша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оқу-ақиқатқа апаратын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жол</a:t>
            </a:r>
            <a:r>
              <a:rPr lang="ru-RU" sz="1800" dirty="0" smtClean="0">
                <a:latin typeface="KZ Times New Roman" pitchFamily="18" charset="0"/>
              </a:rPr>
              <a:t>, оны </a:t>
            </a:r>
            <a:r>
              <a:rPr lang="ru-RU" sz="1800" dirty="0" err="1" smtClean="0">
                <a:latin typeface="KZ Times New Roman" pitchFamily="18" charset="0"/>
              </a:rPr>
              <a:t>оқу мүмкін емес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оған </a:t>
            </a:r>
            <a:r>
              <a:rPr lang="ru-RU" sz="1800" dirty="0" smtClean="0">
                <a:latin typeface="KZ Times New Roman" pitchFamily="18" charset="0"/>
              </a:rPr>
              <a:t>тек </a:t>
            </a:r>
            <a:r>
              <a:rPr lang="ru-RU" sz="1800" dirty="0" err="1" smtClean="0">
                <a:latin typeface="KZ Times New Roman" pitchFamily="18" charset="0"/>
              </a:rPr>
              <a:t>қосылуға болады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Осыдан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педагогикалық </a:t>
            </a:r>
            <a:r>
              <a:rPr lang="ru-RU" sz="1800" dirty="0" smtClean="0">
                <a:latin typeface="KZ Times New Roman" pitchFamily="18" charset="0"/>
              </a:rPr>
              <a:t>процесс – </a:t>
            </a:r>
            <a:r>
              <a:rPr lang="ru-RU" sz="1800" dirty="0" err="1" smtClean="0">
                <a:latin typeface="KZ Times New Roman" pitchFamily="18" charset="0"/>
              </a:rPr>
              <a:t>ғылыми-технократтық парадигмадағыдай </a:t>
            </a:r>
            <a:r>
              <a:rPr lang="ru-RU" sz="1800" dirty="0" smtClean="0">
                <a:latin typeface="KZ Times New Roman" pitchFamily="18" charset="0"/>
              </a:rPr>
              <a:t>хабар </a:t>
            </a:r>
            <a:r>
              <a:rPr lang="ru-RU" sz="1800" dirty="0" err="1" smtClean="0">
                <a:latin typeface="KZ Times New Roman" pitchFamily="18" charset="0"/>
              </a:rPr>
              <a:t>емес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гуманитарлық парадигмадағы сияқты қарым-қатынас емес</a:t>
            </a:r>
            <a:r>
              <a:rPr lang="ru-RU" sz="1800" dirty="0" smtClean="0">
                <a:latin typeface="KZ Times New Roman" pitchFamily="18" charset="0"/>
              </a:rPr>
              <a:t> , </a:t>
            </a:r>
            <a:r>
              <a:rPr lang="ru-RU" sz="1800" dirty="0" err="1" smtClean="0">
                <a:latin typeface="KZ Times New Roman" pitchFamily="18" charset="0"/>
              </a:rPr>
              <a:t>бірақ ақиқатқа жақындау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оның нәтижесінде </a:t>
            </a:r>
            <a:r>
              <a:rPr lang="ru-RU" sz="1800" dirty="0" smtClean="0">
                <a:latin typeface="KZ Times New Roman" pitchFamily="18" charset="0"/>
              </a:rPr>
              <a:t>«</a:t>
            </a:r>
            <a:r>
              <a:rPr lang="ru-RU" sz="1800" dirty="0" err="1" smtClean="0">
                <a:latin typeface="KZ Times New Roman" pitchFamily="18" charset="0"/>
              </a:rPr>
              <a:t>сезіну-күш</a:t>
            </a:r>
            <a:r>
              <a:rPr lang="ru-RU" sz="1800" dirty="0" smtClean="0">
                <a:latin typeface="KZ Times New Roman" pitchFamily="18" charset="0"/>
              </a:rPr>
              <a:t>» </a:t>
            </a:r>
            <a:r>
              <a:rPr lang="ru-RU" sz="1800" dirty="0" err="1" smtClean="0">
                <a:latin typeface="KZ Times New Roman" pitchFamily="18" charset="0"/>
              </a:rPr>
              <a:t>түсінігі туындайды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Бұл парадигмада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адамның өзі әлеммен ақпараттық өзара әрекеттің негізгі</a:t>
            </a:r>
            <a:r>
              <a:rPr lang="ru-RU" sz="1800" dirty="0" smtClean="0">
                <a:latin typeface="KZ Times New Roman" pitchFamily="18" charset="0"/>
              </a:rPr>
              <a:t> органы </a:t>
            </a:r>
            <a:r>
              <a:rPr lang="ru-RU" sz="1800" dirty="0" err="1" smtClean="0">
                <a:latin typeface="KZ Times New Roman" pitchFamily="18" charset="0"/>
              </a:rPr>
              <a:t>болып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шығады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Мұндай </a:t>
            </a:r>
            <a:r>
              <a:rPr lang="ru-RU" sz="1800" dirty="0" smtClean="0">
                <a:latin typeface="KZ Times New Roman" pitchFamily="18" charset="0"/>
              </a:rPr>
              <a:t>логика </a:t>
            </a:r>
            <a:r>
              <a:rPr lang="ru-RU" sz="1800" dirty="0" err="1" smtClean="0">
                <a:latin typeface="KZ Times New Roman" pitchFamily="18" charset="0"/>
              </a:rPr>
              <a:t>оқушымен жұмыстың ғылыми көзқарас динамикасын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немесе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бөлек білімді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қарастырмайды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Мұнда тәжірибе, жағдай, уайымдау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динамикасы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басымдылық көрсетеді.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Оқушыны </a:t>
            </a:r>
            <a:r>
              <a:rPr lang="ru-RU" sz="1800" dirty="0" smtClean="0">
                <a:latin typeface="KZ Times New Roman" pitchFamily="18" charset="0"/>
              </a:rPr>
              <a:t>табу мен </a:t>
            </a:r>
            <a:r>
              <a:rPr lang="ru-RU" sz="1800" dirty="0" err="1" smtClean="0">
                <a:latin typeface="KZ Times New Roman" pitchFamily="18" charset="0"/>
              </a:rPr>
              <a:t>іздеу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дайындау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циклі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адамның ішкі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табиғатын қайта құрудың  ұзақ мерзімді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жұмысы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Эзотерикалық дайындауда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шыңдау, айтқанды орындау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сайысы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міндетті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болып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келеді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бұл кезеңде оқушы үндемей, сұрақ қоймай, оқытушының барлық тапсырмаларын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орындауға міндетті</a:t>
            </a:r>
            <a:r>
              <a:rPr lang="ru-RU" sz="1800" dirty="0" smtClean="0">
                <a:latin typeface="KZ Times New Roman" pitchFamily="18" charset="0"/>
              </a:rPr>
              <a:t>.</a:t>
            </a:r>
            <a:endParaRPr lang="ru-RU" sz="1800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9b188143de0578297e01333fa1cf8283f148a3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1658</Words>
  <Application>Microsoft Office PowerPoint</Application>
  <PresentationFormat>Экран (4:3)</PresentationFormat>
  <Paragraphs>122</Paragraphs>
  <Slides>24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Білім беру парадигмасының мәні және педагогикалық өркениет кезеңдері</vt:lpstr>
      <vt:lpstr>Жоспар:</vt:lpstr>
      <vt:lpstr>Негізгі бөлім</vt:lpstr>
      <vt:lpstr>Білім беру парадигмасының мәні және педагогикалық  өркениет кезеңдері</vt:lpstr>
      <vt:lpstr> Білім беру прадигмалары: </vt:lpstr>
      <vt:lpstr> </vt:lpstr>
      <vt:lpstr> </vt:lpstr>
      <vt:lpstr>Білім беру парадигмаларының түрлері және  олардың сипаттамалары</vt:lpstr>
      <vt:lpstr> Эзотерикалық және дәстүрлі-консервативтік парадигмалар </vt:lpstr>
      <vt:lpstr> </vt:lpstr>
      <vt:lpstr>Дәстүрлі-консервативтік (білімдік)  парадигма</vt:lpstr>
      <vt:lpstr> Дәстүрлі-консервативтік (білімдік)  парадигма үш постулаты бөлінеді: </vt:lpstr>
      <vt:lpstr>Технократтық парадигма</vt:lpstr>
      <vt:lpstr> </vt:lpstr>
      <vt:lpstr>Бихевиористік парадигма</vt:lpstr>
      <vt:lpstr> Оқытудың негізгі фазалары: </vt:lpstr>
      <vt:lpstr> </vt:lpstr>
      <vt:lpstr> Гуманистік (Феноменологиялық) парадигма</vt:lpstr>
      <vt:lpstr> </vt:lpstr>
      <vt:lpstr>Презентация PowerPoint</vt:lpstr>
      <vt:lpstr>Презентация PowerPoint</vt:lpstr>
      <vt:lpstr>Презентация PowerPoint</vt:lpstr>
      <vt:lpstr> Қорытынды </vt:lpstr>
      <vt:lpstr>Қолданылған әдебиеттер: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Білім беру парадигмасының мәні және педагогикалық өркениет кезеңдері</dc:title>
  <dc:creator>DNA7 X86</dc:creator>
  <cp:lastModifiedBy>Admin</cp:lastModifiedBy>
  <cp:revision>44</cp:revision>
  <dcterms:created xsi:type="dcterms:W3CDTF">2011-04-17T14:30:47Z</dcterms:created>
  <dcterms:modified xsi:type="dcterms:W3CDTF">2015-01-08T19:39:54Z</dcterms:modified>
</cp:coreProperties>
</file>